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2"/>
  </p:notesMasterIdLst>
  <p:sldIdLst>
    <p:sldId id="264" r:id="rId2"/>
    <p:sldId id="256" r:id="rId3"/>
    <p:sldId id="257" r:id="rId4"/>
    <p:sldId id="258" r:id="rId5"/>
    <p:sldId id="259" r:id="rId6"/>
    <p:sldId id="261" r:id="rId7"/>
    <p:sldId id="260" r:id="rId8"/>
    <p:sldId id="262" r:id="rId9"/>
    <p:sldId id="263" r:id="rId10"/>
    <p:sldId id="265" r:id="rId11"/>
  </p:sldIdLst>
  <p:sldSz cx="14630400" cy="8229600"/>
  <p:notesSz cx="8229600" cy="14630400"/>
  <p:embeddedFontLst>
    <p:embeddedFont>
      <p:font typeface="Calisto MT" panose="02040603050505030304" pitchFamily="18" charset="0"/>
      <p:regular r:id="rId13"/>
      <p:bold r:id="rId14"/>
      <p:italic r:id="rId15"/>
      <p:boldItalic r:id="rId16"/>
    </p:embeddedFont>
    <p:embeddedFont>
      <p:font typeface="Castellar" panose="020A0402060406010301" pitchFamily="18" charset="0"/>
      <p:regular r:id="rId17"/>
    </p:embeddedFont>
    <p:embeddedFont>
      <p:font typeface="Raleway Medium" pitchFamily="2" charset="0"/>
      <p:regular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79" d="100"/>
          <a:sy n="79" d="100"/>
        </p:scale>
        <p:origin x="104" y="1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587896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B1B1E"/>
          </a:solidFill>
          <a:ln/>
        </p:spPr>
      </p:sp>
      <p:sp>
        <p:nvSpPr>
          <p:cNvPr id="3" name="Shape 1"/>
          <p:cNvSpPr/>
          <p:nvPr/>
        </p:nvSpPr>
        <p:spPr>
          <a:xfrm>
            <a:off x="0" y="0"/>
            <a:ext cx="14630400" cy="8229600"/>
          </a:xfrm>
          <a:prstGeom prst="rect">
            <a:avLst/>
          </a:prstGeom>
          <a:solidFill>
            <a:srgbClr val="27272B"/>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B1B1E"/>
          </a:solidFill>
          <a:ln/>
        </p:spPr>
      </p:sp>
      <p:sp>
        <p:nvSpPr>
          <p:cNvPr id="3" name="Shape 1"/>
          <p:cNvSpPr/>
          <p:nvPr/>
        </p:nvSpPr>
        <p:spPr>
          <a:xfrm>
            <a:off x="0" y="0"/>
            <a:ext cx="14630400" cy="8229600"/>
          </a:xfrm>
          <a:prstGeom prst="rect">
            <a:avLst/>
          </a:prstGeom>
          <a:solidFill>
            <a:srgbClr val="27272B"/>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B1B1E"/>
          </a:solidFill>
          <a:ln/>
        </p:spPr>
      </p:sp>
      <p:sp>
        <p:nvSpPr>
          <p:cNvPr id="3" name="Shape 1"/>
          <p:cNvSpPr/>
          <p:nvPr/>
        </p:nvSpPr>
        <p:spPr>
          <a:xfrm>
            <a:off x="0" y="0"/>
            <a:ext cx="14630400" cy="8229600"/>
          </a:xfrm>
          <a:prstGeom prst="rect">
            <a:avLst/>
          </a:prstGeom>
          <a:solidFill>
            <a:srgbClr val="27272B"/>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B1B1E"/>
          </a:solidFill>
          <a:ln/>
        </p:spPr>
      </p:sp>
      <p:sp>
        <p:nvSpPr>
          <p:cNvPr id="3" name="Shape 1"/>
          <p:cNvSpPr/>
          <p:nvPr/>
        </p:nvSpPr>
        <p:spPr>
          <a:xfrm>
            <a:off x="0" y="0"/>
            <a:ext cx="14630400" cy="8229600"/>
          </a:xfrm>
          <a:prstGeom prst="rect">
            <a:avLst/>
          </a:prstGeom>
          <a:solidFill>
            <a:srgbClr val="27272B"/>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B1B1E"/>
          </a:solidFill>
          <a:ln/>
        </p:spPr>
      </p:sp>
      <p:sp>
        <p:nvSpPr>
          <p:cNvPr id="3" name="Shape 1"/>
          <p:cNvSpPr/>
          <p:nvPr/>
        </p:nvSpPr>
        <p:spPr>
          <a:xfrm>
            <a:off x="0" y="0"/>
            <a:ext cx="14630400" cy="8229600"/>
          </a:xfrm>
          <a:prstGeom prst="rect">
            <a:avLst/>
          </a:prstGeom>
          <a:solidFill>
            <a:srgbClr val="27272B"/>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B1B1E"/>
          </a:solidFill>
          <a:ln/>
        </p:spPr>
      </p:sp>
      <p:sp>
        <p:nvSpPr>
          <p:cNvPr id="3" name="Shape 1"/>
          <p:cNvSpPr/>
          <p:nvPr/>
        </p:nvSpPr>
        <p:spPr>
          <a:xfrm>
            <a:off x="0" y="0"/>
            <a:ext cx="14630400" cy="8229600"/>
          </a:xfrm>
          <a:prstGeom prst="rect">
            <a:avLst/>
          </a:prstGeom>
          <a:solidFill>
            <a:srgbClr val="27272B"/>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B1B1E"/>
          </a:solidFill>
          <a:ln/>
        </p:spPr>
      </p:sp>
      <p:sp>
        <p:nvSpPr>
          <p:cNvPr id="3" name="Shape 1"/>
          <p:cNvSpPr/>
          <p:nvPr/>
        </p:nvSpPr>
        <p:spPr>
          <a:xfrm>
            <a:off x="0" y="0"/>
            <a:ext cx="14630400" cy="8229600"/>
          </a:xfrm>
          <a:prstGeom prst="rect">
            <a:avLst/>
          </a:prstGeom>
          <a:solidFill>
            <a:srgbClr val="27272B"/>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B1B1E"/>
          </a:solidFill>
          <a:ln/>
        </p:spPr>
      </p:sp>
      <p:sp>
        <p:nvSpPr>
          <p:cNvPr id="3" name="Shape 1"/>
          <p:cNvSpPr/>
          <p:nvPr/>
        </p:nvSpPr>
        <p:spPr>
          <a:xfrm>
            <a:off x="0" y="0"/>
            <a:ext cx="14630400" cy="8229600"/>
          </a:xfrm>
          <a:prstGeom prst="rect">
            <a:avLst/>
          </a:prstGeom>
          <a:solidFill>
            <a:srgbClr val="27272B"/>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9.xml"/><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BEB14D5-0CB4-4908-5162-8A2B39B4402B}"/>
              </a:ext>
            </a:extLst>
          </p:cNvPr>
          <p:cNvSpPr txBox="1"/>
          <p:nvPr/>
        </p:nvSpPr>
        <p:spPr>
          <a:xfrm>
            <a:off x="510362" y="1701209"/>
            <a:ext cx="13886122" cy="5262979"/>
          </a:xfrm>
          <a:prstGeom prst="rect">
            <a:avLst/>
          </a:prstGeom>
          <a:noFill/>
        </p:spPr>
        <p:txBody>
          <a:bodyPr wrap="square" rtlCol="0">
            <a:spAutoFit/>
          </a:bodyPr>
          <a:lstStyle/>
          <a:p>
            <a:r>
              <a:rPr lang="en-US" sz="6000" b="1" dirty="0">
                <a:solidFill>
                  <a:srgbClr val="FFE14D"/>
                </a:solidFill>
                <a:latin typeface="Castellar" panose="020A0402060406010301" pitchFamily="18" charset="0"/>
                <a:ea typeface="Comfortaa Bold" pitchFamily="34" charset="-122"/>
                <a:cs typeface="Comfortaa Bold" pitchFamily="34" charset="-120"/>
              </a:rPr>
              <a:t>Submitted By : </a:t>
            </a:r>
          </a:p>
          <a:p>
            <a:r>
              <a:rPr lang="en-US" sz="4300" b="1" dirty="0">
                <a:solidFill>
                  <a:srgbClr val="FFE14D"/>
                </a:solidFill>
                <a:latin typeface="Castellar" panose="020A0402060406010301" pitchFamily="18" charset="0"/>
                <a:ea typeface="Comfortaa Bold" pitchFamily="34" charset="-122"/>
                <a:cs typeface="Comfortaa Bold" pitchFamily="34" charset="-120"/>
              </a:rPr>
              <a:t>                        </a:t>
            </a:r>
          </a:p>
          <a:p>
            <a:r>
              <a:rPr lang="en-US" sz="4300" b="1" dirty="0">
                <a:solidFill>
                  <a:srgbClr val="FFE14D"/>
                </a:solidFill>
                <a:latin typeface="Castellar" panose="020A0402060406010301" pitchFamily="18" charset="0"/>
                <a:ea typeface="Comfortaa Bold" pitchFamily="34" charset="-122"/>
                <a:cs typeface="Comfortaa Bold" pitchFamily="34" charset="-120"/>
              </a:rPr>
              <a:t>                          </a:t>
            </a:r>
            <a:r>
              <a:rPr lang="en-US" sz="4300" b="1" dirty="0">
                <a:solidFill>
                  <a:schemeClr val="accent6">
                    <a:lumMod val="60000"/>
                    <a:lumOff val="40000"/>
                  </a:schemeClr>
                </a:solidFill>
                <a:latin typeface="Calisto MT" panose="02040603050505030304" pitchFamily="18" charset="0"/>
                <a:ea typeface="Comfortaa Bold" pitchFamily="34" charset="-122"/>
                <a:cs typeface="Comfortaa Bold" pitchFamily="34" charset="-120"/>
              </a:rPr>
              <a:t>Aditya Bhatt   23SCSE1410086</a:t>
            </a:r>
          </a:p>
          <a:p>
            <a:r>
              <a:rPr lang="en-US" sz="4300" b="1" dirty="0">
                <a:solidFill>
                  <a:schemeClr val="accent6">
                    <a:lumMod val="60000"/>
                    <a:lumOff val="40000"/>
                  </a:schemeClr>
                </a:solidFill>
                <a:latin typeface="Calisto MT" panose="02040603050505030304" pitchFamily="18" charset="0"/>
                <a:ea typeface="Comfortaa Bold" pitchFamily="34" charset="-122"/>
              </a:rPr>
              <a:t>                           </a:t>
            </a:r>
          </a:p>
          <a:p>
            <a:r>
              <a:rPr lang="en-US" sz="4300" b="1" dirty="0">
                <a:solidFill>
                  <a:schemeClr val="accent6">
                    <a:lumMod val="60000"/>
                    <a:lumOff val="40000"/>
                  </a:schemeClr>
                </a:solidFill>
                <a:latin typeface="Calisto MT" panose="02040603050505030304" pitchFamily="18" charset="0"/>
                <a:ea typeface="Comfortaa Bold" pitchFamily="34" charset="-122"/>
              </a:rPr>
              <a:t>                           Bhaskar raj    23SCSE1410019</a:t>
            </a:r>
          </a:p>
          <a:p>
            <a:r>
              <a:rPr lang="en-US" sz="4300" b="1" dirty="0">
                <a:solidFill>
                  <a:schemeClr val="accent6">
                    <a:lumMod val="60000"/>
                    <a:lumOff val="40000"/>
                  </a:schemeClr>
                </a:solidFill>
                <a:latin typeface="Calisto MT" panose="02040603050505030304" pitchFamily="18" charset="0"/>
                <a:ea typeface="Comfortaa Bold" pitchFamily="34" charset="-122"/>
              </a:rPr>
              <a:t>                           </a:t>
            </a:r>
          </a:p>
          <a:p>
            <a:r>
              <a:rPr lang="en-US" sz="4300" b="1" dirty="0">
                <a:solidFill>
                  <a:schemeClr val="accent6">
                    <a:lumMod val="60000"/>
                    <a:lumOff val="40000"/>
                  </a:schemeClr>
                </a:solidFill>
                <a:latin typeface="Calisto MT" panose="02040603050505030304" pitchFamily="18" charset="0"/>
                <a:ea typeface="Comfortaa Bold" pitchFamily="34" charset="-122"/>
              </a:rPr>
              <a:t>                </a:t>
            </a:r>
            <a:r>
              <a:rPr lang="en-US" sz="4300" b="1" dirty="0" err="1">
                <a:solidFill>
                  <a:schemeClr val="accent6">
                    <a:lumMod val="60000"/>
                    <a:lumOff val="40000"/>
                  </a:schemeClr>
                </a:solidFill>
                <a:latin typeface="Calisto MT" panose="02040603050505030304" pitchFamily="18" charset="0"/>
                <a:ea typeface="Comfortaa Bold" pitchFamily="34" charset="-122"/>
              </a:rPr>
              <a:t>Bhavishya</a:t>
            </a:r>
            <a:r>
              <a:rPr lang="en-US" sz="4300" b="1" dirty="0">
                <a:solidFill>
                  <a:schemeClr val="accent6">
                    <a:lumMod val="60000"/>
                    <a:lumOff val="40000"/>
                  </a:schemeClr>
                </a:solidFill>
                <a:latin typeface="Calisto MT" panose="02040603050505030304" pitchFamily="18" charset="0"/>
                <a:ea typeface="Comfortaa Bold" pitchFamily="34" charset="-122"/>
              </a:rPr>
              <a:t> Kaushik  23SCSE1410002</a:t>
            </a:r>
            <a:endParaRPr lang="en-US" sz="4300" dirty="0">
              <a:solidFill>
                <a:schemeClr val="accent6">
                  <a:lumMod val="60000"/>
                  <a:lumOff val="40000"/>
                </a:schemeClr>
              </a:solidFill>
              <a:latin typeface="Calisto MT" panose="02040603050505030304" pitchFamily="18" charset="0"/>
            </a:endParaRPr>
          </a:p>
          <a:p>
            <a:endParaRPr lang="en-US" dirty="0"/>
          </a:p>
        </p:txBody>
      </p:sp>
      <p:pic>
        <p:nvPicPr>
          <p:cNvPr id="4" name="Picture 3">
            <a:extLst>
              <a:ext uri="{FF2B5EF4-FFF2-40B4-BE49-F238E27FC236}">
                <a16:creationId xmlns:a16="http://schemas.microsoft.com/office/drawing/2014/main" id="{FA5B2A96-4390-68C2-1B07-F2D0856180D4}"/>
              </a:ext>
            </a:extLst>
          </p:cNvPr>
          <p:cNvPicPr>
            <a:picLocks noChangeAspect="1"/>
          </p:cNvPicPr>
          <p:nvPr/>
        </p:nvPicPr>
        <p:blipFill>
          <a:blip r:embed="rId2"/>
          <a:stretch>
            <a:fillRect/>
          </a:stretch>
        </p:blipFill>
        <p:spPr>
          <a:xfrm>
            <a:off x="11963400" y="7281904"/>
            <a:ext cx="2667000" cy="819150"/>
          </a:xfrm>
          <a:prstGeom prst="rect">
            <a:avLst/>
          </a:prstGeom>
        </p:spPr>
      </p:pic>
    </p:spTree>
    <p:extLst>
      <p:ext uri="{BB962C8B-B14F-4D97-AF65-F5344CB8AC3E}">
        <p14:creationId xmlns:p14="http://schemas.microsoft.com/office/powerpoint/2010/main" val="33280387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091B3F2-C811-4785-31B6-F98D10CE796A}"/>
              </a:ext>
            </a:extLst>
          </p:cNvPr>
          <p:cNvSpPr txBox="1"/>
          <p:nvPr/>
        </p:nvSpPr>
        <p:spPr>
          <a:xfrm>
            <a:off x="4146697" y="3680867"/>
            <a:ext cx="7315200" cy="867866"/>
          </a:xfrm>
          <a:prstGeom prst="rect">
            <a:avLst/>
          </a:prstGeom>
          <a:noFill/>
        </p:spPr>
        <p:txBody>
          <a:bodyPr wrap="square">
            <a:spAutoFit/>
          </a:bodyPr>
          <a:lstStyle/>
          <a:p>
            <a:pPr marL="0" indent="0">
              <a:lnSpc>
                <a:spcPts val="5400"/>
              </a:lnSpc>
              <a:buNone/>
            </a:pPr>
            <a:r>
              <a:rPr lang="en-US" sz="7200" b="1" dirty="0">
                <a:solidFill>
                  <a:srgbClr val="FFE14D"/>
                </a:solidFill>
                <a:latin typeface="Castellar" panose="020A0402060406010301" pitchFamily="18" charset="0"/>
                <a:ea typeface="Comfortaa Bold" pitchFamily="34" charset="-122"/>
              </a:rPr>
              <a:t>Thank You</a:t>
            </a:r>
            <a:endParaRPr lang="en-US" sz="7200" dirty="0">
              <a:latin typeface="Castellar" panose="020A0402060406010301" pitchFamily="18" charset="0"/>
            </a:endParaRPr>
          </a:p>
        </p:txBody>
      </p:sp>
      <p:pic>
        <p:nvPicPr>
          <p:cNvPr id="3" name="Picture 2">
            <a:extLst>
              <a:ext uri="{FF2B5EF4-FFF2-40B4-BE49-F238E27FC236}">
                <a16:creationId xmlns:a16="http://schemas.microsoft.com/office/drawing/2014/main" id="{6F7F68C6-75CF-58A2-1135-4CC42FCD35BF}"/>
              </a:ext>
            </a:extLst>
          </p:cNvPr>
          <p:cNvPicPr>
            <a:picLocks noChangeAspect="1"/>
          </p:cNvPicPr>
          <p:nvPr/>
        </p:nvPicPr>
        <p:blipFill>
          <a:blip r:embed="rId2"/>
          <a:stretch>
            <a:fillRect/>
          </a:stretch>
        </p:blipFill>
        <p:spPr>
          <a:xfrm>
            <a:off x="11880794" y="7289997"/>
            <a:ext cx="2667000" cy="819150"/>
          </a:xfrm>
          <a:prstGeom prst="rect">
            <a:avLst/>
          </a:prstGeom>
        </p:spPr>
      </p:pic>
    </p:spTree>
    <p:extLst>
      <p:ext uri="{BB962C8B-B14F-4D97-AF65-F5344CB8AC3E}">
        <p14:creationId xmlns:p14="http://schemas.microsoft.com/office/powerpoint/2010/main" val="24332058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190948" y="1767959"/>
            <a:ext cx="7415927" cy="1371600"/>
          </a:xfrm>
          <a:prstGeom prst="rect">
            <a:avLst/>
          </a:prstGeom>
          <a:noFill/>
          <a:ln/>
        </p:spPr>
        <p:txBody>
          <a:bodyPr wrap="square" lIns="0" tIns="0" rIns="0" bIns="0" rtlCol="0" anchor="t"/>
          <a:lstStyle/>
          <a:p>
            <a:pPr marL="0" indent="0">
              <a:lnSpc>
                <a:spcPts val="5400"/>
              </a:lnSpc>
              <a:buNone/>
            </a:pPr>
            <a:r>
              <a:rPr lang="en-US" sz="4300" b="1" dirty="0">
                <a:solidFill>
                  <a:srgbClr val="FFE14D"/>
                </a:solidFill>
                <a:latin typeface="Castellar" panose="020A0402060406010301" pitchFamily="18" charset="0"/>
                <a:ea typeface="Comfortaa Bold" pitchFamily="34" charset="-122"/>
                <a:cs typeface="Comfortaa Bold" pitchFamily="34" charset="-120"/>
              </a:rPr>
              <a:t>Employee Management System: MySQL </a:t>
            </a:r>
            <a:endParaRPr lang="en-US" sz="4300" dirty="0">
              <a:latin typeface="Castellar" panose="020A0402060406010301" pitchFamily="18" charset="0"/>
            </a:endParaRPr>
          </a:p>
        </p:txBody>
      </p:sp>
      <p:sp>
        <p:nvSpPr>
          <p:cNvPr id="4" name="Text 1"/>
          <p:cNvSpPr/>
          <p:nvPr/>
        </p:nvSpPr>
        <p:spPr>
          <a:xfrm>
            <a:off x="6350437" y="4195643"/>
            <a:ext cx="7415927" cy="1580198"/>
          </a:xfrm>
          <a:prstGeom prst="rect">
            <a:avLst/>
          </a:prstGeom>
          <a:noFill/>
          <a:ln/>
        </p:spPr>
        <p:txBody>
          <a:bodyPr wrap="square" lIns="0" tIns="0" rIns="0" bIns="0" rtlCol="0" anchor="t"/>
          <a:lstStyle/>
          <a:p>
            <a:pPr marL="0" indent="0">
              <a:lnSpc>
                <a:spcPts val="3100"/>
              </a:lnSpc>
              <a:buNone/>
            </a:pPr>
            <a:r>
              <a:rPr lang="en-US" sz="1900" dirty="0">
                <a:solidFill>
                  <a:srgbClr val="D7D4CC"/>
                </a:solidFill>
                <a:latin typeface="Raleway Medium" pitchFamily="34" charset="0"/>
                <a:ea typeface="Raleway Medium" pitchFamily="34" charset="-122"/>
                <a:cs typeface="Raleway Medium" pitchFamily="34" charset="-120"/>
              </a:rPr>
              <a:t>This presentation explores the development of an Employee Management System (EMS) using Node.js and MySQL. We'll delve into the system's features, design, implementation, and usage, highlighting its key functionalities and benefits.</a:t>
            </a:r>
            <a:endParaRPr lang="en-US" sz="1900" dirty="0"/>
          </a:p>
        </p:txBody>
      </p:sp>
      <p:pic>
        <p:nvPicPr>
          <p:cNvPr id="6" name="Picture 5">
            <a:extLst>
              <a:ext uri="{FF2B5EF4-FFF2-40B4-BE49-F238E27FC236}">
                <a16:creationId xmlns:a16="http://schemas.microsoft.com/office/drawing/2014/main" id="{13E9165E-5B34-85F0-E5A3-D944A3B99FA3}"/>
              </a:ext>
            </a:extLst>
          </p:cNvPr>
          <p:cNvPicPr>
            <a:picLocks noChangeAspect="1"/>
          </p:cNvPicPr>
          <p:nvPr/>
        </p:nvPicPr>
        <p:blipFill>
          <a:blip r:embed="rId4"/>
          <a:stretch>
            <a:fillRect/>
          </a:stretch>
        </p:blipFill>
        <p:spPr>
          <a:xfrm>
            <a:off x="11888886" y="7306181"/>
            <a:ext cx="2667000" cy="81915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864037" y="2464832"/>
            <a:ext cx="5486400" cy="685800"/>
          </a:xfrm>
          <a:prstGeom prst="rect">
            <a:avLst/>
          </a:prstGeom>
          <a:noFill/>
          <a:ln/>
        </p:spPr>
        <p:txBody>
          <a:bodyPr wrap="none" lIns="0" tIns="0" rIns="0" bIns="0" rtlCol="0" anchor="t"/>
          <a:lstStyle/>
          <a:p>
            <a:pPr marL="0" indent="0">
              <a:lnSpc>
                <a:spcPts val="5400"/>
              </a:lnSpc>
              <a:buNone/>
            </a:pPr>
            <a:r>
              <a:rPr lang="en-US" sz="4300" b="1" dirty="0">
                <a:solidFill>
                  <a:srgbClr val="FFE14D"/>
                </a:solidFill>
                <a:latin typeface="Castellar" panose="020A0402060406010301" pitchFamily="18" charset="0"/>
                <a:ea typeface="Comfortaa Bold" pitchFamily="34" charset="-122"/>
                <a:cs typeface="Comfortaa Bold" pitchFamily="34" charset="-120"/>
              </a:rPr>
              <a:t>Project Overview</a:t>
            </a:r>
            <a:endParaRPr lang="en-US" sz="4300" dirty="0">
              <a:latin typeface="Castellar" panose="020A0402060406010301" pitchFamily="18" charset="0"/>
            </a:endParaRPr>
          </a:p>
        </p:txBody>
      </p:sp>
      <p:sp>
        <p:nvSpPr>
          <p:cNvPr id="3" name="Text 1"/>
          <p:cNvSpPr/>
          <p:nvPr/>
        </p:nvSpPr>
        <p:spPr>
          <a:xfrm>
            <a:off x="866837" y="3767733"/>
            <a:ext cx="2743200" cy="342900"/>
          </a:xfrm>
          <a:prstGeom prst="rect">
            <a:avLst/>
          </a:prstGeom>
          <a:noFill/>
          <a:ln/>
        </p:spPr>
        <p:txBody>
          <a:bodyPr wrap="none" lIns="0" tIns="0" rIns="0" bIns="0" rtlCol="0" anchor="t"/>
          <a:lstStyle/>
          <a:p>
            <a:pPr marL="0" indent="0">
              <a:lnSpc>
                <a:spcPts val="2700"/>
              </a:lnSpc>
              <a:buNone/>
            </a:pPr>
            <a:r>
              <a:rPr lang="en-US" sz="2150" b="1" dirty="0">
                <a:solidFill>
                  <a:srgbClr val="FFE14D"/>
                </a:solidFill>
                <a:latin typeface="Castellar" panose="020A0402060406010301" pitchFamily="18" charset="0"/>
                <a:ea typeface="Comfortaa Bold" pitchFamily="34" charset="-122"/>
                <a:cs typeface="Comfortaa Bold" pitchFamily="34" charset="-120"/>
              </a:rPr>
              <a:t>Purpose</a:t>
            </a:r>
            <a:endParaRPr lang="en-US" sz="2150" dirty="0">
              <a:latin typeface="Castellar" panose="020A0402060406010301" pitchFamily="18" charset="0"/>
            </a:endParaRPr>
          </a:p>
        </p:txBody>
      </p:sp>
      <p:sp>
        <p:nvSpPr>
          <p:cNvPr id="4" name="Text 2"/>
          <p:cNvSpPr/>
          <p:nvPr/>
        </p:nvSpPr>
        <p:spPr>
          <a:xfrm>
            <a:off x="856417" y="4357449"/>
            <a:ext cx="6150054" cy="1185148"/>
          </a:xfrm>
          <a:prstGeom prst="rect">
            <a:avLst/>
          </a:prstGeom>
          <a:noFill/>
          <a:ln/>
        </p:spPr>
        <p:txBody>
          <a:bodyPr wrap="square" lIns="0" tIns="0" rIns="0" bIns="0" rtlCol="0" anchor="t"/>
          <a:lstStyle/>
          <a:p>
            <a:pPr marL="0" indent="0">
              <a:lnSpc>
                <a:spcPts val="3100"/>
              </a:lnSpc>
              <a:buNone/>
            </a:pPr>
            <a:r>
              <a:rPr lang="en-US" sz="1900" dirty="0">
                <a:solidFill>
                  <a:srgbClr val="D7D4CC"/>
                </a:solidFill>
                <a:latin typeface="Raleway Medium" pitchFamily="34" charset="0"/>
                <a:ea typeface="Raleway Medium" pitchFamily="34" charset="-122"/>
                <a:cs typeface="Raleway Medium" pitchFamily="34" charset="-120"/>
              </a:rPr>
              <a:t>The EMS streamlines employee data management, enabling organizations to efficiently track information, roles, departments, and salaries.</a:t>
            </a:r>
            <a:endParaRPr lang="en-US" sz="1900" dirty="0"/>
          </a:p>
        </p:txBody>
      </p:sp>
      <p:sp>
        <p:nvSpPr>
          <p:cNvPr id="5" name="Text 3"/>
          <p:cNvSpPr/>
          <p:nvPr/>
        </p:nvSpPr>
        <p:spPr>
          <a:xfrm>
            <a:off x="7623929" y="3767733"/>
            <a:ext cx="2743200" cy="342900"/>
          </a:xfrm>
          <a:prstGeom prst="rect">
            <a:avLst/>
          </a:prstGeom>
          <a:noFill/>
          <a:ln/>
        </p:spPr>
        <p:txBody>
          <a:bodyPr wrap="none" lIns="0" tIns="0" rIns="0" bIns="0" rtlCol="0" anchor="t"/>
          <a:lstStyle/>
          <a:p>
            <a:pPr marL="0" indent="0">
              <a:lnSpc>
                <a:spcPts val="2700"/>
              </a:lnSpc>
              <a:buNone/>
            </a:pPr>
            <a:r>
              <a:rPr lang="en-US" sz="2150" b="1" dirty="0">
                <a:solidFill>
                  <a:srgbClr val="FFE14D"/>
                </a:solidFill>
                <a:latin typeface="Castellar" panose="020A0402060406010301" pitchFamily="18" charset="0"/>
                <a:ea typeface="Comfortaa Bold" pitchFamily="34" charset="-122"/>
                <a:cs typeface="Comfortaa Bold" pitchFamily="34" charset="-120"/>
              </a:rPr>
              <a:t>Key Features</a:t>
            </a:r>
            <a:endParaRPr lang="en-US" sz="2150" dirty="0">
              <a:latin typeface="Castellar" panose="020A0402060406010301" pitchFamily="18" charset="0"/>
            </a:endParaRPr>
          </a:p>
        </p:txBody>
      </p:sp>
      <p:sp>
        <p:nvSpPr>
          <p:cNvPr id="6" name="Text 4"/>
          <p:cNvSpPr/>
          <p:nvPr/>
        </p:nvSpPr>
        <p:spPr>
          <a:xfrm>
            <a:off x="7623929" y="4357449"/>
            <a:ext cx="6150054" cy="790099"/>
          </a:xfrm>
          <a:prstGeom prst="rect">
            <a:avLst/>
          </a:prstGeom>
          <a:noFill/>
          <a:ln/>
        </p:spPr>
        <p:txBody>
          <a:bodyPr wrap="square" lIns="0" tIns="0" rIns="0" bIns="0" rtlCol="0" anchor="t"/>
          <a:lstStyle/>
          <a:p>
            <a:pPr marL="0" indent="0">
              <a:lnSpc>
                <a:spcPts val="3100"/>
              </a:lnSpc>
              <a:buNone/>
            </a:pPr>
            <a:r>
              <a:rPr lang="en-US" sz="1900" dirty="0">
                <a:solidFill>
                  <a:srgbClr val="D7D4CC"/>
                </a:solidFill>
                <a:latin typeface="Raleway Medium" pitchFamily="34" charset="0"/>
                <a:ea typeface="Raleway Medium" pitchFamily="34" charset="-122"/>
                <a:cs typeface="Raleway Medium" pitchFamily="34" charset="-120"/>
              </a:rPr>
              <a:t>The system allows users to view, add, update, and manage employee data, departments, and roles.</a:t>
            </a:r>
            <a:endParaRPr lang="en-US" sz="1900" dirty="0"/>
          </a:p>
        </p:txBody>
      </p:sp>
      <p:pic>
        <p:nvPicPr>
          <p:cNvPr id="8" name="Picture 7">
            <a:extLst>
              <a:ext uri="{FF2B5EF4-FFF2-40B4-BE49-F238E27FC236}">
                <a16:creationId xmlns:a16="http://schemas.microsoft.com/office/drawing/2014/main" id="{7875A70E-F81B-5878-2026-DF51807ED790}"/>
              </a:ext>
            </a:extLst>
          </p:cNvPr>
          <p:cNvPicPr>
            <a:picLocks noChangeAspect="1"/>
          </p:cNvPicPr>
          <p:nvPr/>
        </p:nvPicPr>
        <p:blipFill>
          <a:blip r:embed="rId3"/>
          <a:stretch>
            <a:fillRect/>
          </a:stretch>
        </p:blipFill>
        <p:spPr>
          <a:xfrm>
            <a:off x="11905070" y="7410450"/>
            <a:ext cx="2667000" cy="81915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50437" y="950595"/>
            <a:ext cx="7415927" cy="1371600"/>
          </a:xfrm>
          <a:prstGeom prst="rect">
            <a:avLst/>
          </a:prstGeom>
          <a:noFill/>
          <a:ln/>
        </p:spPr>
        <p:txBody>
          <a:bodyPr wrap="square" lIns="0" tIns="0" rIns="0" bIns="0" rtlCol="0" anchor="t"/>
          <a:lstStyle/>
          <a:p>
            <a:pPr marL="0" indent="0">
              <a:lnSpc>
                <a:spcPts val="5400"/>
              </a:lnSpc>
              <a:buNone/>
            </a:pPr>
            <a:r>
              <a:rPr lang="en-US" sz="4300" b="1" dirty="0">
                <a:solidFill>
                  <a:srgbClr val="FFE14D"/>
                </a:solidFill>
                <a:latin typeface="Comfortaa Bold" pitchFamily="34" charset="0"/>
                <a:ea typeface="Comfortaa Bold" pitchFamily="34" charset="-122"/>
                <a:cs typeface="Comfortaa Bold" pitchFamily="34" charset="-120"/>
              </a:rPr>
              <a:t>System Design: Database Schema</a:t>
            </a:r>
            <a:endParaRPr lang="en-US" sz="4300" dirty="0"/>
          </a:p>
        </p:txBody>
      </p:sp>
      <p:sp>
        <p:nvSpPr>
          <p:cNvPr id="4" name="Shape 1"/>
          <p:cNvSpPr/>
          <p:nvPr/>
        </p:nvSpPr>
        <p:spPr>
          <a:xfrm>
            <a:off x="6350437" y="2692479"/>
            <a:ext cx="3584615" cy="2564844"/>
          </a:xfrm>
          <a:prstGeom prst="roundRect">
            <a:avLst>
              <a:gd name="adj" fmla="val 14439"/>
            </a:avLst>
          </a:prstGeom>
          <a:solidFill>
            <a:srgbClr val="46464A"/>
          </a:solidFill>
          <a:ln/>
        </p:spPr>
      </p:sp>
      <p:sp>
        <p:nvSpPr>
          <p:cNvPr id="5" name="Text 2"/>
          <p:cNvSpPr/>
          <p:nvPr/>
        </p:nvSpPr>
        <p:spPr>
          <a:xfrm>
            <a:off x="6597253" y="2939296"/>
            <a:ext cx="2743200" cy="342900"/>
          </a:xfrm>
          <a:prstGeom prst="rect">
            <a:avLst/>
          </a:prstGeom>
          <a:noFill/>
          <a:ln/>
        </p:spPr>
        <p:txBody>
          <a:bodyPr wrap="none" lIns="0" tIns="0" rIns="0" bIns="0" rtlCol="0" anchor="t"/>
          <a:lstStyle/>
          <a:p>
            <a:pPr marL="0" indent="0">
              <a:lnSpc>
                <a:spcPts val="2700"/>
              </a:lnSpc>
              <a:buNone/>
            </a:pPr>
            <a:r>
              <a:rPr lang="en-US" sz="2150" b="1" dirty="0">
                <a:solidFill>
                  <a:srgbClr val="D7D4CC"/>
                </a:solidFill>
                <a:latin typeface="Times New Roman" panose="02020603050405020304" pitchFamily="18" charset="0"/>
                <a:ea typeface="Comfortaa Bold" pitchFamily="34" charset="-122"/>
                <a:cs typeface="Times New Roman" panose="02020603050405020304" pitchFamily="18" charset="0"/>
              </a:rPr>
              <a:t>Departments</a:t>
            </a:r>
            <a:endParaRPr lang="en-US" sz="2150" dirty="0">
              <a:latin typeface="Times New Roman" panose="02020603050405020304" pitchFamily="18" charset="0"/>
              <a:cs typeface="Times New Roman" panose="02020603050405020304" pitchFamily="18" charset="0"/>
            </a:endParaRPr>
          </a:p>
        </p:txBody>
      </p:sp>
      <p:sp>
        <p:nvSpPr>
          <p:cNvPr id="6" name="Text 3"/>
          <p:cNvSpPr/>
          <p:nvPr/>
        </p:nvSpPr>
        <p:spPr>
          <a:xfrm>
            <a:off x="6597253" y="3430310"/>
            <a:ext cx="3090982" cy="1185148"/>
          </a:xfrm>
          <a:prstGeom prst="rect">
            <a:avLst/>
          </a:prstGeom>
          <a:noFill/>
          <a:ln/>
        </p:spPr>
        <p:txBody>
          <a:bodyPr wrap="square" lIns="0" tIns="0" rIns="0" bIns="0" rtlCol="0" anchor="t"/>
          <a:lstStyle/>
          <a:p>
            <a:pPr marL="0" indent="0">
              <a:lnSpc>
                <a:spcPts val="3100"/>
              </a:lnSpc>
              <a:buNone/>
            </a:pPr>
            <a:r>
              <a:rPr lang="en-US" sz="1900" dirty="0">
                <a:solidFill>
                  <a:srgbClr val="D7D4CC"/>
                </a:solidFill>
                <a:latin typeface="Raleway Medium" pitchFamily="34" charset="0"/>
                <a:ea typeface="Raleway Medium" pitchFamily="34" charset="-122"/>
                <a:cs typeface="Raleway Medium" pitchFamily="34" charset="-120"/>
              </a:rPr>
              <a:t>Stores department information, including department name and ID.</a:t>
            </a:r>
            <a:endParaRPr lang="en-US" sz="1900" dirty="0"/>
          </a:p>
        </p:txBody>
      </p:sp>
      <p:sp>
        <p:nvSpPr>
          <p:cNvPr id="7" name="Shape 4"/>
          <p:cNvSpPr/>
          <p:nvPr/>
        </p:nvSpPr>
        <p:spPr>
          <a:xfrm>
            <a:off x="10181868" y="2692479"/>
            <a:ext cx="3584615" cy="2564844"/>
          </a:xfrm>
          <a:prstGeom prst="roundRect">
            <a:avLst>
              <a:gd name="adj" fmla="val 14439"/>
            </a:avLst>
          </a:prstGeom>
          <a:solidFill>
            <a:srgbClr val="46464A"/>
          </a:solidFill>
          <a:ln/>
        </p:spPr>
      </p:sp>
      <p:sp>
        <p:nvSpPr>
          <p:cNvPr id="8" name="Text 5"/>
          <p:cNvSpPr/>
          <p:nvPr/>
        </p:nvSpPr>
        <p:spPr>
          <a:xfrm>
            <a:off x="10428684" y="2939296"/>
            <a:ext cx="2743200" cy="342900"/>
          </a:xfrm>
          <a:prstGeom prst="rect">
            <a:avLst/>
          </a:prstGeom>
          <a:noFill/>
          <a:ln/>
        </p:spPr>
        <p:txBody>
          <a:bodyPr wrap="none" lIns="0" tIns="0" rIns="0" bIns="0" rtlCol="0" anchor="t"/>
          <a:lstStyle/>
          <a:p>
            <a:pPr marL="0" indent="0">
              <a:lnSpc>
                <a:spcPts val="2700"/>
              </a:lnSpc>
              <a:buNone/>
            </a:pPr>
            <a:r>
              <a:rPr lang="en-US" sz="2150" b="1" dirty="0">
                <a:solidFill>
                  <a:srgbClr val="D7D4CC"/>
                </a:solidFill>
                <a:latin typeface="Times New Roman" panose="02020603050405020304" pitchFamily="18" charset="0"/>
                <a:ea typeface="Comfortaa Bold" pitchFamily="34" charset="-122"/>
                <a:cs typeface="Times New Roman" panose="02020603050405020304" pitchFamily="18" charset="0"/>
              </a:rPr>
              <a:t>Roles</a:t>
            </a:r>
            <a:endParaRPr lang="en-US" sz="2150" dirty="0">
              <a:latin typeface="Times New Roman" panose="02020603050405020304" pitchFamily="18" charset="0"/>
              <a:cs typeface="Times New Roman" panose="02020603050405020304" pitchFamily="18" charset="0"/>
            </a:endParaRPr>
          </a:p>
        </p:txBody>
      </p:sp>
      <p:sp>
        <p:nvSpPr>
          <p:cNvPr id="9" name="Text 6"/>
          <p:cNvSpPr/>
          <p:nvPr/>
        </p:nvSpPr>
        <p:spPr>
          <a:xfrm>
            <a:off x="10428684" y="3430310"/>
            <a:ext cx="3090982" cy="1580198"/>
          </a:xfrm>
          <a:prstGeom prst="rect">
            <a:avLst/>
          </a:prstGeom>
          <a:noFill/>
          <a:ln/>
        </p:spPr>
        <p:txBody>
          <a:bodyPr wrap="square" lIns="0" tIns="0" rIns="0" bIns="0" rtlCol="0" anchor="t"/>
          <a:lstStyle/>
          <a:p>
            <a:pPr marL="0" indent="0">
              <a:lnSpc>
                <a:spcPts val="3100"/>
              </a:lnSpc>
              <a:buNone/>
            </a:pPr>
            <a:r>
              <a:rPr lang="en-US" sz="1900" dirty="0">
                <a:solidFill>
                  <a:srgbClr val="D7D4CC"/>
                </a:solidFill>
                <a:latin typeface="Raleway Medium" pitchFamily="34" charset="0"/>
                <a:ea typeface="Raleway Medium" pitchFamily="34" charset="-122"/>
                <a:cs typeface="Raleway Medium" pitchFamily="34" charset="-120"/>
              </a:rPr>
              <a:t>Contains job roles, each linked to a department, including job title, role ID, salary, and department.</a:t>
            </a:r>
            <a:endParaRPr lang="en-US" sz="1900" dirty="0"/>
          </a:p>
        </p:txBody>
      </p:sp>
      <p:sp>
        <p:nvSpPr>
          <p:cNvPr id="10" name="Shape 7"/>
          <p:cNvSpPr/>
          <p:nvPr/>
        </p:nvSpPr>
        <p:spPr>
          <a:xfrm>
            <a:off x="6103620" y="5504140"/>
            <a:ext cx="7415927" cy="1774746"/>
          </a:xfrm>
          <a:prstGeom prst="roundRect">
            <a:avLst>
              <a:gd name="adj" fmla="val 20867"/>
            </a:avLst>
          </a:prstGeom>
          <a:solidFill>
            <a:srgbClr val="46464A"/>
          </a:solidFill>
          <a:ln/>
        </p:spPr>
      </p:sp>
      <p:sp>
        <p:nvSpPr>
          <p:cNvPr id="11" name="Text 8"/>
          <p:cNvSpPr/>
          <p:nvPr/>
        </p:nvSpPr>
        <p:spPr>
          <a:xfrm>
            <a:off x="6597253" y="5750957"/>
            <a:ext cx="2743200" cy="342900"/>
          </a:xfrm>
          <a:prstGeom prst="rect">
            <a:avLst/>
          </a:prstGeom>
          <a:noFill/>
          <a:ln/>
        </p:spPr>
        <p:txBody>
          <a:bodyPr wrap="none" lIns="0" tIns="0" rIns="0" bIns="0" rtlCol="0" anchor="t"/>
          <a:lstStyle/>
          <a:p>
            <a:pPr marL="0" indent="0">
              <a:lnSpc>
                <a:spcPts val="2700"/>
              </a:lnSpc>
              <a:buNone/>
            </a:pPr>
            <a:r>
              <a:rPr lang="en-US" sz="2150" b="1" dirty="0">
                <a:solidFill>
                  <a:srgbClr val="D7D4CC"/>
                </a:solidFill>
                <a:latin typeface="Times New Roman" panose="02020603050405020304" pitchFamily="18" charset="0"/>
                <a:ea typeface="Comfortaa Bold" pitchFamily="34" charset="-122"/>
                <a:cs typeface="Times New Roman" panose="02020603050405020304" pitchFamily="18" charset="0"/>
              </a:rPr>
              <a:t>Employees</a:t>
            </a:r>
            <a:endParaRPr lang="en-US" sz="2150" dirty="0">
              <a:latin typeface="Times New Roman" panose="02020603050405020304" pitchFamily="18" charset="0"/>
              <a:cs typeface="Times New Roman" panose="02020603050405020304" pitchFamily="18" charset="0"/>
            </a:endParaRPr>
          </a:p>
        </p:txBody>
      </p:sp>
      <p:sp>
        <p:nvSpPr>
          <p:cNvPr id="12" name="Text 9"/>
          <p:cNvSpPr/>
          <p:nvPr/>
        </p:nvSpPr>
        <p:spPr>
          <a:xfrm>
            <a:off x="6597253" y="6241971"/>
            <a:ext cx="6922294" cy="790099"/>
          </a:xfrm>
          <a:prstGeom prst="rect">
            <a:avLst/>
          </a:prstGeom>
          <a:noFill/>
          <a:ln/>
        </p:spPr>
        <p:txBody>
          <a:bodyPr wrap="square" lIns="0" tIns="0" rIns="0" bIns="0" rtlCol="0" anchor="t"/>
          <a:lstStyle/>
          <a:p>
            <a:pPr marL="0" indent="0">
              <a:lnSpc>
                <a:spcPts val="3100"/>
              </a:lnSpc>
              <a:buNone/>
            </a:pPr>
            <a:r>
              <a:rPr lang="en-US" sz="1900" dirty="0">
                <a:solidFill>
                  <a:srgbClr val="D7D4CC"/>
                </a:solidFill>
                <a:latin typeface="Raleway Medium" pitchFamily="34" charset="0"/>
                <a:ea typeface="Raleway Medium" pitchFamily="34" charset="-122"/>
                <a:cs typeface="Raleway Medium" pitchFamily="34" charset="-120"/>
              </a:rPr>
              <a:t>Holds employee details, including employee ID, first name, last name, role, salary, manager, and department.</a:t>
            </a:r>
            <a:endParaRPr lang="en-US" sz="1900" dirty="0"/>
          </a:p>
        </p:txBody>
      </p:sp>
      <p:pic>
        <p:nvPicPr>
          <p:cNvPr id="14" name="Picture 13">
            <a:extLst>
              <a:ext uri="{FF2B5EF4-FFF2-40B4-BE49-F238E27FC236}">
                <a16:creationId xmlns:a16="http://schemas.microsoft.com/office/drawing/2014/main" id="{E83DA1D4-68BA-607F-333E-14B41A4052A1}"/>
              </a:ext>
            </a:extLst>
          </p:cNvPr>
          <p:cNvPicPr>
            <a:picLocks noChangeAspect="1"/>
          </p:cNvPicPr>
          <p:nvPr/>
        </p:nvPicPr>
        <p:blipFill>
          <a:blip r:embed="rId4"/>
          <a:stretch>
            <a:fillRect/>
          </a:stretch>
        </p:blipFill>
        <p:spPr>
          <a:xfrm>
            <a:off x="11963400" y="7278886"/>
            <a:ext cx="2667000" cy="81915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864037" y="2069782"/>
            <a:ext cx="11491317" cy="685800"/>
          </a:xfrm>
          <a:prstGeom prst="rect">
            <a:avLst/>
          </a:prstGeom>
          <a:noFill/>
          <a:ln/>
        </p:spPr>
        <p:txBody>
          <a:bodyPr wrap="none" lIns="0" tIns="0" rIns="0" bIns="0" rtlCol="0" anchor="t"/>
          <a:lstStyle/>
          <a:p>
            <a:pPr marL="0" indent="0">
              <a:lnSpc>
                <a:spcPts val="5400"/>
              </a:lnSpc>
              <a:buNone/>
            </a:pPr>
            <a:r>
              <a:rPr lang="en-US" sz="4300" b="1" dirty="0">
                <a:solidFill>
                  <a:srgbClr val="FFE14D"/>
                </a:solidFill>
                <a:latin typeface="Castellar" panose="020A0402060406010301" pitchFamily="18" charset="0"/>
                <a:ea typeface="Comfortaa Bold" pitchFamily="34" charset="-122"/>
                <a:cs typeface="Comfortaa Bold" pitchFamily="34" charset="-120"/>
              </a:rPr>
              <a:t>System Design: Application Architecture</a:t>
            </a:r>
            <a:endParaRPr lang="en-US" sz="4300" dirty="0">
              <a:latin typeface="Castellar" panose="020A0402060406010301" pitchFamily="18" charset="0"/>
            </a:endParaRPr>
          </a:p>
        </p:txBody>
      </p:sp>
      <p:sp>
        <p:nvSpPr>
          <p:cNvPr id="3" name="Text 1"/>
          <p:cNvSpPr/>
          <p:nvPr/>
        </p:nvSpPr>
        <p:spPr>
          <a:xfrm>
            <a:off x="864037" y="3372683"/>
            <a:ext cx="2743200" cy="342900"/>
          </a:xfrm>
          <a:prstGeom prst="rect">
            <a:avLst/>
          </a:prstGeom>
          <a:noFill/>
          <a:ln/>
        </p:spPr>
        <p:txBody>
          <a:bodyPr wrap="none" lIns="0" tIns="0" rIns="0" bIns="0" rtlCol="0" anchor="t"/>
          <a:lstStyle/>
          <a:p>
            <a:pPr marL="0" indent="0">
              <a:lnSpc>
                <a:spcPts val="2700"/>
              </a:lnSpc>
              <a:buNone/>
            </a:pPr>
            <a:r>
              <a:rPr lang="en-US" sz="2150" b="1" dirty="0">
                <a:solidFill>
                  <a:srgbClr val="FFE14D"/>
                </a:solidFill>
                <a:latin typeface="Castellar" panose="020A0402060406010301" pitchFamily="18" charset="0"/>
                <a:ea typeface="Comfortaa Bold" pitchFamily="34" charset="-122"/>
                <a:cs typeface="Comfortaa Bold" pitchFamily="34" charset="-120"/>
              </a:rPr>
              <a:t>Database Layer</a:t>
            </a:r>
            <a:endParaRPr lang="en-US" sz="2150" dirty="0">
              <a:latin typeface="Castellar" panose="020A0402060406010301" pitchFamily="18" charset="0"/>
            </a:endParaRPr>
          </a:p>
        </p:txBody>
      </p:sp>
      <p:sp>
        <p:nvSpPr>
          <p:cNvPr id="4" name="Text 2"/>
          <p:cNvSpPr/>
          <p:nvPr/>
        </p:nvSpPr>
        <p:spPr>
          <a:xfrm>
            <a:off x="864037" y="3962400"/>
            <a:ext cx="3898821" cy="1185148"/>
          </a:xfrm>
          <a:prstGeom prst="rect">
            <a:avLst/>
          </a:prstGeom>
          <a:noFill/>
          <a:ln/>
        </p:spPr>
        <p:txBody>
          <a:bodyPr wrap="square" lIns="0" tIns="0" rIns="0" bIns="0" rtlCol="0" anchor="t"/>
          <a:lstStyle/>
          <a:p>
            <a:pPr marL="0" indent="0">
              <a:lnSpc>
                <a:spcPts val="3100"/>
              </a:lnSpc>
              <a:buNone/>
            </a:pPr>
            <a:r>
              <a:rPr lang="en-US" sz="1900" dirty="0">
                <a:solidFill>
                  <a:srgbClr val="D7D4CC"/>
                </a:solidFill>
                <a:latin typeface="Raleway Medium" pitchFamily="34" charset="0"/>
                <a:ea typeface="Raleway Medium" pitchFamily="34" charset="-122"/>
                <a:cs typeface="Raleway Medium" pitchFamily="34" charset="-120"/>
              </a:rPr>
              <a:t>Handles connections and queries to the MySQL database, ensuring secure and efficient data access.</a:t>
            </a:r>
            <a:endParaRPr lang="en-US" sz="1900" dirty="0"/>
          </a:p>
        </p:txBody>
      </p:sp>
      <p:sp>
        <p:nvSpPr>
          <p:cNvPr id="5" name="Text 3"/>
          <p:cNvSpPr/>
          <p:nvPr/>
        </p:nvSpPr>
        <p:spPr>
          <a:xfrm>
            <a:off x="5372695" y="3372683"/>
            <a:ext cx="2952274" cy="342900"/>
          </a:xfrm>
          <a:prstGeom prst="rect">
            <a:avLst/>
          </a:prstGeom>
          <a:noFill/>
          <a:ln/>
        </p:spPr>
        <p:txBody>
          <a:bodyPr wrap="none" lIns="0" tIns="0" rIns="0" bIns="0" rtlCol="0" anchor="t"/>
          <a:lstStyle/>
          <a:p>
            <a:pPr marL="0" indent="0">
              <a:lnSpc>
                <a:spcPts val="2700"/>
              </a:lnSpc>
              <a:buNone/>
            </a:pPr>
            <a:r>
              <a:rPr lang="en-US" sz="2150" b="1" dirty="0">
                <a:solidFill>
                  <a:srgbClr val="FFE14D"/>
                </a:solidFill>
                <a:latin typeface="Castellar" panose="020A0402060406010301" pitchFamily="18" charset="0"/>
                <a:ea typeface="Comfortaa Bold" pitchFamily="34" charset="-122"/>
                <a:cs typeface="Comfortaa Bold" pitchFamily="34" charset="-120"/>
              </a:rPr>
              <a:t>User Interface Layer</a:t>
            </a:r>
            <a:endParaRPr lang="en-US" sz="2150" dirty="0">
              <a:latin typeface="Castellar" panose="020A0402060406010301" pitchFamily="18" charset="0"/>
            </a:endParaRPr>
          </a:p>
        </p:txBody>
      </p:sp>
      <p:sp>
        <p:nvSpPr>
          <p:cNvPr id="6" name="Text 4"/>
          <p:cNvSpPr/>
          <p:nvPr/>
        </p:nvSpPr>
        <p:spPr>
          <a:xfrm>
            <a:off x="5372695" y="3962400"/>
            <a:ext cx="3898821" cy="1580198"/>
          </a:xfrm>
          <a:prstGeom prst="rect">
            <a:avLst/>
          </a:prstGeom>
          <a:noFill/>
          <a:ln/>
        </p:spPr>
        <p:txBody>
          <a:bodyPr wrap="square" lIns="0" tIns="0" rIns="0" bIns="0" rtlCol="0" anchor="t"/>
          <a:lstStyle/>
          <a:p>
            <a:pPr marL="0" indent="0">
              <a:lnSpc>
                <a:spcPts val="3100"/>
              </a:lnSpc>
              <a:buNone/>
            </a:pPr>
            <a:r>
              <a:rPr lang="en-US" sz="1900" dirty="0">
                <a:solidFill>
                  <a:srgbClr val="D7D4CC"/>
                </a:solidFill>
                <a:latin typeface="Raleway Medium" pitchFamily="34" charset="0"/>
                <a:ea typeface="Raleway Medium" pitchFamily="34" charset="-122"/>
                <a:cs typeface="Raleway Medium" pitchFamily="34" charset="-120"/>
              </a:rPr>
              <a:t>Manages command-line prompts and displays information to the user, providing a user-friendly interface for interaction.</a:t>
            </a:r>
            <a:endParaRPr lang="en-US" sz="1900" dirty="0"/>
          </a:p>
        </p:txBody>
      </p:sp>
      <p:sp>
        <p:nvSpPr>
          <p:cNvPr id="7" name="Text 5"/>
          <p:cNvSpPr/>
          <p:nvPr/>
        </p:nvSpPr>
        <p:spPr>
          <a:xfrm>
            <a:off x="9881354" y="3372683"/>
            <a:ext cx="2743200" cy="342900"/>
          </a:xfrm>
          <a:prstGeom prst="rect">
            <a:avLst/>
          </a:prstGeom>
          <a:noFill/>
          <a:ln/>
        </p:spPr>
        <p:txBody>
          <a:bodyPr wrap="none" lIns="0" tIns="0" rIns="0" bIns="0" rtlCol="0" anchor="t"/>
          <a:lstStyle/>
          <a:p>
            <a:pPr marL="0" indent="0">
              <a:lnSpc>
                <a:spcPts val="2700"/>
              </a:lnSpc>
              <a:buNone/>
            </a:pPr>
            <a:r>
              <a:rPr lang="en-US" sz="2150" b="1" dirty="0">
                <a:solidFill>
                  <a:srgbClr val="FFE14D"/>
                </a:solidFill>
                <a:latin typeface="Castellar" panose="020A0402060406010301" pitchFamily="18" charset="0"/>
                <a:ea typeface="Comfortaa Bold" pitchFamily="34" charset="-122"/>
                <a:cs typeface="Comfortaa Bold" pitchFamily="34" charset="-120"/>
              </a:rPr>
              <a:t>Controller Layer</a:t>
            </a:r>
            <a:endParaRPr lang="en-US" sz="2150" dirty="0">
              <a:latin typeface="Castellar" panose="020A0402060406010301" pitchFamily="18" charset="0"/>
            </a:endParaRPr>
          </a:p>
        </p:txBody>
      </p:sp>
      <p:sp>
        <p:nvSpPr>
          <p:cNvPr id="8" name="Text 6"/>
          <p:cNvSpPr/>
          <p:nvPr/>
        </p:nvSpPr>
        <p:spPr>
          <a:xfrm>
            <a:off x="9881354" y="3962400"/>
            <a:ext cx="3898821" cy="1975247"/>
          </a:xfrm>
          <a:prstGeom prst="rect">
            <a:avLst/>
          </a:prstGeom>
          <a:noFill/>
          <a:ln/>
        </p:spPr>
        <p:txBody>
          <a:bodyPr wrap="square" lIns="0" tIns="0" rIns="0" bIns="0" rtlCol="0" anchor="t"/>
          <a:lstStyle/>
          <a:p>
            <a:pPr marL="0" indent="0">
              <a:lnSpc>
                <a:spcPts val="3100"/>
              </a:lnSpc>
              <a:buNone/>
            </a:pPr>
            <a:r>
              <a:rPr lang="en-US" sz="1900" dirty="0">
                <a:solidFill>
                  <a:srgbClr val="D7D4CC"/>
                </a:solidFill>
                <a:latin typeface="Raleway Medium" pitchFamily="34" charset="0"/>
                <a:ea typeface="Raleway Medium" pitchFamily="34" charset="-122"/>
                <a:cs typeface="Raleway Medium" pitchFamily="34" charset="-120"/>
              </a:rPr>
              <a:t>Processes user inputs and interacts with the database layer to perform CRUD operations, ensuring data integrity and consistency.</a:t>
            </a:r>
            <a:endParaRPr lang="en-US" sz="1900" dirty="0"/>
          </a:p>
        </p:txBody>
      </p:sp>
      <p:pic>
        <p:nvPicPr>
          <p:cNvPr id="10" name="Picture 9">
            <a:extLst>
              <a:ext uri="{FF2B5EF4-FFF2-40B4-BE49-F238E27FC236}">
                <a16:creationId xmlns:a16="http://schemas.microsoft.com/office/drawing/2014/main" id="{F048FA41-5861-B773-78DF-893CDAE42F7F}"/>
              </a:ext>
            </a:extLst>
          </p:cNvPr>
          <p:cNvPicPr>
            <a:picLocks noChangeAspect="1"/>
          </p:cNvPicPr>
          <p:nvPr/>
        </p:nvPicPr>
        <p:blipFill>
          <a:blip r:embed="rId3"/>
          <a:stretch>
            <a:fillRect/>
          </a:stretch>
        </p:blipFill>
        <p:spPr>
          <a:xfrm>
            <a:off x="11830764" y="7410450"/>
            <a:ext cx="2667000" cy="81915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3080385"/>
          </a:xfrm>
          <a:prstGeom prst="rect">
            <a:avLst/>
          </a:prstGeom>
        </p:spPr>
      </p:pic>
      <p:sp>
        <p:nvSpPr>
          <p:cNvPr id="3" name="Text 0"/>
          <p:cNvSpPr/>
          <p:nvPr/>
        </p:nvSpPr>
        <p:spPr>
          <a:xfrm>
            <a:off x="862489" y="3758565"/>
            <a:ext cx="10488692" cy="684371"/>
          </a:xfrm>
          <a:prstGeom prst="rect">
            <a:avLst/>
          </a:prstGeom>
          <a:noFill/>
          <a:ln/>
        </p:spPr>
        <p:txBody>
          <a:bodyPr wrap="none" lIns="0" tIns="0" rIns="0" bIns="0" rtlCol="0" anchor="t"/>
          <a:lstStyle/>
          <a:p>
            <a:pPr marL="0" indent="0">
              <a:lnSpc>
                <a:spcPts val="5350"/>
              </a:lnSpc>
              <a:buNone/>
            </a:pPr>
            <a:r>
              <a:rPr lang="en-US" sz="4300" b="1" dirty="0">
                <a:solidFill>
                  <a:srgbClr val="FFE14D"/>
                </a:solidFill>
                <a:latin typeface="Castellar" panose="020A0402060406010301" pitchFamily="18" charset="0"/>
                <a:ea typeface="Comfortaa Bold" pitchFamily="34" charset="-122"/>
                <a:cs typeface="Comfortaa Bold" pitchFamily="34" charset="-120"/>
              </a:rPr>
              <a:t>Implementation Details: Key Modules</a:t>
            </a:r>
            <a:endParaRPr lang="en-US" sz="4300" dirty="0">
              <a:latin typeface="Castellar" panose="020A0402060406010301" pitchFamily="18" charset="0"/>
            </a:endParaRPr>
          </a:p>
        </p:txBody>
      </p:sp>
      <p:sp>
        <p:nvSpPr>
          <p:cNvPr id="4" name="Shape 1"/>
          <p:cNvSpPr/>
          <p:nvPr/>
        </p:nvSpPr>
        <p:spPr>
          <a:xfrm>
            <a:off x="862489" y="5089684"/>
            <a:ext cx="554355" cy="554355"/>
          </a:xfrm>
          <a:prstGeom prst="roundRect">
            <a:avLst>
              <a:gd name="adj" fmla="val 66681"/>
            </a:avLst>
          </a:prstGeom>
          <a:solidFill>
            <a:srgbClr val="46464A"/>
          </a:solidFill>
          <a:ln/>
        </p:spPr>
      </p:sp>
      <p:sp>
        <p:nvSpPr>
          <p:cNvPr id="5" name="Text 2"/>
          <p:cNvSpPr/>
          <p:nvPr/>
        </p:nvSpPr>
        <p:spPr>
          <a:xfrm>
            <a:off x="1075015" y="5202555"/>
            <a:ext cx="129183" cy="328613"/>
          </a:xfrm>
          <a:prstGeom prst="rect">
            <a:avLst/>
          </a:prstGeom>
          <a:noFill/>
          <a:ln/>
        </p:spPr>
        <p:txBody>
          <a:bodyPr wrap="none" lIns="0" tIns="0" rIns="0" bIns="0" rtlCol="0" anchor="t"/>
          <a:lstStyle/>
          <a:p>
            <a:pPr marL="0" indent="0" algn="ctr">
              <a:lnSpc>
                <a:spcPts val="2550"/>
              </a:lnSpc>
              <a:buNone/>
            </a:pPr>
            <a:r>
              <a:rPr lang="en-US" sz="2550" b="1" dirty="0">
                <a:solidFill>
                  <a:srgbClr val="D7D4CC"/>
                </a:solidFill>
                <a:latin typeface="Comfortaa Bold" pitchFamily="34" charset="0"/>
                <a:ea typeface="Comfortaa Bold" pitchFamily="34" charset="-122"/>
                <a:cs typeface="Comfortaa Bold" pitchFamily="34" charset="-120"/>
              </a:rPr>
              <a:t>1</a:t>
            </a:r>
            <a:endParaRPr lang="en-US" sz="2550" dirty="0"/>
          </a:p>
        </p:txBody>
      </p:sp>
      <p:sp>
        <p:nvSpPr>
          <p:cNvPr id="6" name="Text 3"/>
          <p:cNvSpPr/>
          <p:nvPr/>
        </p:nvSpPr>
        <p:spPr>
          <a:xfrm>
            <a:off x="1663184" y="5089684"/>
            <a:ext cx="3122414" cy="342305"/>
          </a:xfrm>
          <a:prstGeom prst="rect">
            <a:avLst/>
          </a:prstGeom>
          <a:noFill/>
          <a:ln/>
        </p:spPr>
        <p:txBody>
          <a:bodyPr wrap="none" lIns="0" tIns="0" rIns="0" bIns="0" rtlCol="0" anchor="t"/>
          <a:lstStyle/>
          <a:p>
            <a:pPr marL="0" indent="0">
              <a:lnSpc>
                <a:spcPts val="2650"/>
              </a:lnSpc>
              <a:buNone/>
            </a:pPr>
            <a:r>
              <a:rPr lang="en-US" sz="2150" b="1" dirty="0">
                <a:solidFill>
                  <a:srgbClr val="D7D4CC"/>
                </a:solidFill>
                <a:latin typeface="Times New Roman" panose="02020603050405020304" pitchFamily="18" charset="0"/>
                <a:ea typeface="Comfortaa Bold" pitchFamily="34" charset="-122"/>
                <a:cs typeface="Times New Roman" panose="02020603050405020304" pitchFamily="18" charset="0"/>
              </a:rPr>
              <a:t>Database Connection</a:t>
            </a:r>
            <a:endParaRPr lang="en-US" sz="2150" dirty="0">
              <a:latin typeface="Times New Roman" panose="02020603050405020304" pitchFamily="18" charset="0"/>
              <a:cs typeface="Times New Roman" panose="02020603050405020304" pitchFamily="18" charset="0"/>
            </a:endParaRPr>
          </a:p>
        </p:txBody>
      </p:sp>
      <p:sp>
        <p:nvSpPr>
          <p:cNvPr id="7" name="Text 4"/>
          <p:cNvSpPr/>
          <p:nvPr/>
        </p:nvSpPr>
        <p:spPr>
          <a:xfrm>
            <a:off x="1663184" y="5579745"/>
            <a:ext cx="3336846" cy="1971675"/>
          </a:xfrm>
          <a:prstGeom prst="rect">
            <a:avLst/>
          </a:prstGeom>
          <a:noFill/>
          <a:ln/>
        </p:spPr>
        <p:txBody>
          <a:bodyPr wrap="square" lIns="0" tIns="0" rIns="0" bIns="0" rtlCol="0" anchor="t"/>
          <a:lstStyle/>
          <a:p>
            <a:pPr marL="0" indent="0">
              <a:lnSpc>
                <a:spcPts val="3100"/>
              </a:lnSpc>
              <a:buNone/>
            </a:pPr>
            <a:r>
              <a:rPr lang="en-US" sz="1900" dirty="0">
                <a:solidFill>
                  <a:srgbClr val="D7D4CC"/>
                </a:solidFill>
                <a:latin typeface="Raleway Medium" pitchFamily="34" charset="0"/>
                <a:ea typeface="Raleway Medium" pitchFamily="34" charset="-122"/>
                <a:cs typeface="Raleway Medium" pitchFamily="34" charset="-120"/>
              </a:rPr>
              <a:t>Utilizes the `mysql2` package to connect to the MySQL database, ensuring reliable and secure data access.</a:t>
            </a:r>
            <a:endParaRPr lang="en-US" sz="1900" dirty="0"/>
          </a:p>
        </p:txBody>
      </p:sp>
      <p:sp>
        <p:nvSpPr>
          <p:cNvPr id="8" name="Shape 5"/>
          <p:cNvSpPr/>
          <p:nvPr/>
        </p:nvSpPr>
        <p:spPr>
          <a:xfrm>
            <a:off x="5246370" y="5089684"/>
            <a:ext cx="554355" cy="554355"/>
          </a:xfrm>
          <a:prstGeom prst="roundRect">
            <a:avLst>
              <a:gd name="adj" fmla="val 66681"/>
            </a:avLst>
          </a:prstGeom>
          <a:solidFill>
            <a:srgbClr val="46464A"/>
          </a:solidFill>
          <a:ln/>
        </p:spPr>
      </p:sp>
      <p:sp>
        <p:nvSpPr>
          <p:cNvPr id="9" name="Text 6"/>
          <p:cNvSpPr/>
          <p:nvPr/>
        </p:nvSpPr>
        <p:spPr>
          <a:xfrm>
            <a:off x="5426869" y="5202555"/>
            <a:ext cx="193238" cy="328613"/>
          </a:xfrm>
          <a:prstGeom prst="rect">
            <a:avLst/>
          </a:prstGeom>
          <a:noFill/>
          <a:ln/>
        </p:spPr>
        <p:txBody>
          <a:bodyPr wrap="none" lIns="0" tIns="0" rIns="0" bIns="0" rtlCol="0" anchor="t"/>
          <a:lstStyle/>
          <a:p>
            <a:pPr marL="0" indent="0" algn="ctr">
              <a:lnSpc>
                <a:spcPts val="2550"/>
              </a:lnSpc>
              <a:buNone/>
            </a:pPr>
            <a:r>
              <a:rPr lang="en-US" sz="2550" b="1" dirty="0">
                <a:solidFill>
                  <a:srgbClr val="D7D4CC"/>
                </a:solidFill>
                <a:latin typeface="Comfortaa Bold" pitchFamily="34" charset="0"/>
                <a:ea typeface="Comfortaa Bold" pitchFamily="34" charset="-122"/>
                <a:cs typeface="Comfortaa Bold" pitchFamily="34" charset="-120"/>
              </a:rPr>
              <a:t>2</a:t>
            </a:r>
            <a:endParaRPr lang="en-US" sz="2550" dirty="0"/>
          </a:p>
        </p:txBody>
      </p:sp>
      <p:sp>
        <p:nvSpPr>
          <p:cNvPr id="10" name="Text 7"/>
          <p:cNvSpPr/>
          <p:nvPr/>
        </p:nvSpPr>
        <p:spPr>
          <a:xfrm>
            <a:off x="6047065" y="5089684"/>
            <a:ext cx="2738080" cy="342305"/>
          </a:xfrm>
          <a:prstGeom prst="rect">
            <a:avLst/>
          </a:prstGeom>
          <a:noFill/>
          <a:ln/>
        </p:spPr>
        <p:txBody>
          <a:bodyPr wrap="none" lIns="0" tIns="0" rIns="0" bIns="0" rtlCol="0" anchor="t"/>
          <a:lstStyle/>
          <a:p>
            <a:pPr marL="0" indent="0">
              <a:lnSpc>
                <a:spcPts val="2650"/>
              </a:lnSpc>
              <a:buNone/>
            </a:pPr>
            <a:r>
              <a:rPr lang="en-US" sz="2150" b="1" dirty="0">
                <a:solidFill>
                  <a:srgbClr val="D7D4CC"/>
                </a:solidFill>
                <a:latin typeface="Times New Roman" panose="02020603050405020304" pitchFamily="18" charset="0"/>
                <a:ea typeface="Comfortaa Bold" pitchFamily="34" charset="-122"/>
                <a:cs typeface="Times New Roman" panose="02020603050405020304" pitchFamily="18" charset="0"/>
              </a:rPr>
              <a:t>User Prompts</a:t>
            </a:r>
            <a:endParaRPr lang="en-US" sz="2150" dirty="0">
              <a:latin typeface="Times New Roman" panose="02020603050405020304" pitchFamily="18" charset="0"/>
              <a:cs typeface="Times New Roman" panose="02020603050405020304" pitchFamily="18" charset="0"/>
            </a:endParaRPr>
          </a:p>
        </p:txBody>
      </p:sp>
      <p:sp>
        <p:nvSpPr>
          <p:cNvPr id="11" name="Text 8"/>
          <p:cNvSpPr/>
          <p:nvPr/>
        </p:nvSpPr>
        <p:spPr>
          <a:xfrm>
            <a:off x="6047065" y="5579745"/>
            <a:ext cx="3336846" cy="1971675"/>
          </a:xfrm>
          <a:prstGeom prst="rect">
            <a:avLst/>
          </a:prstGeom>
          <a:noFill/>
          <a:ln/>
        </p:spPr>
        <p:txBody>
          <a:bodyPr wrap="square" lIns="0" tIns="0" rIns="0" bIns="0" rtlCol="0" anchor="t"/>
          <a:lstStyle/>
          <a:p>
            <a:pPr marL="0" indent="0">
              <a:lnSpc>
                <a:spcPts val="3100"/>
              </a:lnSpc>
              <a:buNone/>
            </a:pPr>
            <a:r>
              <a:rPr lang="en-US" sz="1900" dirty="0">
                <a:solidFill>
                  <a:srgbClr val="D7D4CC"/>
                </a:solidFill>
                <a:latin typeface="Raleway Medium" pitchFamily="34" charset="0"/>
                <a:ea typeface="Raleway Medium" pitchFamily="34" charset="-122"/>
                <a:cs typeface="Raleway Medium" pitchFamily="34" charset="-120"/>
              </a:rPr>
              <a:t>Employs `inquirer` to present options and gather user inputs, providing a user-friendly and interactive experience.</a:t>
            </a:r>
            <a:endParaRPr lang="en-US" sz="1900" dirty="0"/>
          </a:p>
        </p:txBody>
      </p:sp>
      <p:sp>
        <p:nvSpPr>
          <p:cNvPr id="12" name="Shape 9"/>
          <p:cNvSpPr/>
          <p:nvPr/>
        </p:nvSpPr>
        <p:spPr>
          <a:xfrm>
            <a:off x="9630251" y="5089684"/>
            <a:ext cx="554355" cy="554355"/>
          </a:xfrm>
          <a:prstGeom prst="roundRect">
            <a:avLst>
              <a:gd name="adj" fmla="val 66681"/>
            </a:avLst>
          </a:prstGeom>
          <a:solidFill>
            <a:srgbClr val="46464A"/>
          </a:solidFill>
          <a:ln/>
        </p:spPr>
      </p:sp>
      <p:sp>
        <p:nvSpPr>
          <p:cNvPr id="13" name="Text 10"/>
          <p:cNvSpPr/>
          <p:nvPr/>
        </p:nvSpPr>
        <p:spPr>
          <a:xfrm>
            <a:off x="9808964" y="5202555"/>
            <a:ext cx="196810" cy="328613"/>
          </a:xfrm>
          <a:prstGeom prst="rect">
            <a:avLst/>
          </a:prstGeom>
          <a:noFill/>
          <a:ln/>
        </p:spPr>
        <p:txBody>
          <a:bodyPr wrap="none" lIns="0" tIns="0" rIns="0" bIns="0" rtlCol="0" anchor="t"/>
          <a:lstStyle/>
          <a:p>
            <a:pPr marL="0" indent="0" algn="ctr">
              <a:lnSpc>
                <a:spcPts val="2550"/>
              </a:lnSpc>
              <a:buNone/>
            </a:pPr>
            <a:r>
              <a:rPr lang="en-US" sz="2550" b="1" dirty="0">
                <a:solidFill>
                  <a:srgbClr val="D7D4CC"/>
                </a:solidFill>
                <a:latin typeface="Comfortaa Bold" pitchFamily="34" charset="0"/>
                <a:ea typeface="Comfortaa Bold" pitchFamily="34" charset="-122"/>
                <a:cs typeface="Comfortaa Bold" pitchFamily="34" charset="-120"/>
              </a:rPr>
              <a:t>3</a:t>
            </a:r>
            <a:endParaRPr lang="en-US" sz="2550" dirty="0"/>
          </a:p>
        </p:txBody>
      </p:sp>
      <p:sp>
        <p:nvSpPr>
          <p:cNvPr id="14" name="Text 11"/>
          <p:cNvSpPr/>
          <p:nvPr/>
        </p:nvSpPr>
        <p:spPr>
          <a:xfrm>
            <a:off x="10430947" y="5089684"/>
            <a:ext cx="2738080" cy="342305"/>
          </a:xfrm>
          <a:prstGeom prst="rect">
            <a:avLst/>
          </a:prstGeom>
          <a:noFill/>
          <a:ln/>
        </p:spPr>
        <p:txBody>
          <a:bodyPr wrap="none" lIns="0" tIns="0" rIns="0" bIns="0" rtlCol="0" anchor="t"/>
          <a:lstStyle/>
          <a:p>
            <a:pPr marL="0" indent="0">
              <a:lnSpc>
                <a:spcPts val="2650"/>
              </a:lnSpc>
              <a:buNone/>
            </a:pPr>
            <a:r>
              <a:rPr lang="en-US" sz="2150" b="1" dirty="0">
                <a:solidFill>
                  <a:srgbClr val="D7D4CC"/>
                </a:solidFill>
                <a:latin typeface="Times New Roman" panose="02020603050405020304" pitchFamily="18" charset="0"/>
                <a:ea typeface="Comfortaa Bold" pitchFamily="34" charset="-122"/>
                <a:cs typeface="Times New Roman" panose="02020603050405020304" pitchFamily="18" charset="0"/>
              </a:rPr>
              <a:t>CRUD Operations</a:t>
            </a:r>
            <a:endParaRPr lang="en-US" sz="2150" dirty="0">
              <a:latin typeface="Times New Roman" panose="02020603050405020304" pitchFamily="18" charset="0"/>
              <a:cs typeface="Times New Roman" panose="02020603050405020304" pitchFamily="18" charset="0"/>
            </a:endParaRPr>
          </a:p>
        </p:txBody>
      </p:sp>
      <p:sp>
        <p:nvSpPr>
          <p:cNvPr id="15" name="Text 12"/>
          <p:cNvSpPr/>
          <p:nvPr/>
        </p:nvSpPr>
        <p:spPr>
          <a:xfrm>
            <a:off x="10430947" y="5579745"/>
            <a:ext cx="3336846" cy="1971675"/>
          </a:xfrm>
          <a:prstGeom prst="rect">
            <a:avLst/>
          </a:prstGeom>
          <a:noFill/>
          <a:ln/>
        </p:spPr>
        <p:txBody>
          <a:bodyPr wrap="square" lIns="0" tIns="0" rIns="0" bIns="0" rtlCol="0" anchor="t"/>
          <a:lstStyle/>
          <a:p>
            <a:pPr marL="0" indent="0">
              <a:lnSpc>
                <a:spcPts val="3100"/>
              </a:lnSpc>
              <a:buNone/>
            </a:pPr>
            <a:r>
              <a:rPr lang="en-US" sz="1900" dirty="0">
                <a:solidFill>
                  <a:srgbClr val="D7D4CC"/>
                </a:solidFill>
                <a:latin typeface="Raleway Medium" pitchFamily="34" charset="0"/>
                <a:ea typeface="Raleway Medium" pitchFamily="34" charset="-122"/>
                <a:cs typeface="Raleway Medium" pitchFamily="34" charset="-120"/>
              </a:rPr>
              <a:t>Implements functions to create, read, update, and delete records in the database, ensuring data integrity and consistency.</a:t>
            </a:r>
            <a:endParaRPr lang="en-US" sz="1900" dirty="0"/>
          </a:p>
        </p:txBody>
      </p:sp>
      <p:pic>
        <p:nvPicPr>
          <p:cNvPr id="17" name="Picture 16">
            <a:extLst>
              <a:ext uri="{FF2B5EF4-FFF2-40B4-BE49-F238E27FC236}">
                <a16:creationId xmlns:a16="http://schemas.microsoft.com/office/drawing/2014/main" id="{980DA4BB-DB0C-6341-8437-E9FA3AC8D3E1}"/>
              </a:ext>
            </a:extLst>
          </p:cNvPr>
          <p:cNvPicPr>
            <a:picLocks noChangeAspect="1"/>
          </p:cNvPicPr>
          <p:nvPr/>
        </p:nvPicPr>
        <p:blipFill>
          <a:blip r:embed="rId4"/>
          <a:stretch>
            <a:fillRect/>
          </a:stretch>
        </p:blipFill>
        <p:spPr>
          <a:xfrm>
            <a:off x="12558839" y="7551420"/>
            <a:ext cx="1909720" cy="586557"/>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32115" y="576382"/>
            <a:ext cx="7679769" cy="1162050"/>
          </a:xfrm>
          <a:prstGeom prst="rect">
            <a:avLst/>
          </a:prstGeom>
          <a:noFill/>
          <a:ln/>
        </p:spPr>
        <p:txBody>
          <a:bodyPr wrap="square" lIns="0" tIns="0" rIns="0" bIns="0" rtlCol="0" anchor="t"/>
          <a:lstStyle/>
          <a:p>
            <a:pPr marL="0" indent="0">
              <a:lnSpc>
                <a:spcPts val="4550"/>
              </a:lnSpc>
              <a:buNone/>
            </a:pPr>
            <a:r>
              <a:rPr lang="en-US" sz="3650" b="1" dirty="0">
                <a:solidFill>
                  <a:srgbClr val="FFE14D"/>
                </a:solidFill>
                <a:latin typeface="Castellar" panose="020A0402060406010301" pitchFamily="18" charset="0"/>
                <a:ea typeface="Comfortaa Bold" pitchFamily="34" charset="-122"/>
                <a:cs typeface="Comfortaa Bold" pitchFamily="34" charset="-120"/>
              </a:rPr>
              <a:t>Implementation Details: Technologies Used</a:t>
            </a:r>
            <a:endParaRPr lang="en-US" sz="3650" dirty="0">
              <a:latin typeface="Castellar" panose="020A0402060406010301" pitchFamily="18" charset="0"/>
            </a:endParaRPr>
          </a:p>
        </p:txBody>
      </p:sp>
      <p:pic>
        <p:nvPicPr>
          <p:cNvPr id="4" name="Image 1" descr="preencoded.png"/>
          <p:cNvPicPr>
            <a:picLocks noChangeAspect="1"/>
          </p:cNvPicPr>
          <p:nvPr/>
        </p:nvPicPr>
        <p:blipFill>
          <a:blip r:embed="rId4"/>
          <a:stretch>
            <a:fillRect/>
          </a:stretch>
        </p:blipFill>
        <p:spPr>
          <a:xfrm>
            <a:off x="732115" y="2052161"/>
            <a:ext cx="522923" cy="522922"/>
          </a:xfrm>
          <a:prstGeom prst="rect">
            <a:avLst/>
          </a:prstGeom>
        </p:spPr>
      </p:pic>
      <p:sp>
        <p:nvSpPr>
          <p:cNvPr id="5" name="Text 1"/>
          <p:cNvSpPr/>
          <p:nvPr/>
        </p:nvSpPr>
        <p:spPr>
          <a:xfrm>
            <a:off x="732115" y="2784158"/>
            <a:ext cx="2324219" cy="290513"/>
          </a:xfrm>
          <a:prstGeom prst="rect">
            <a:avLst/>
          </a:prstGeom>
          <a:noFill/>
          <a:ln/>
        </p:spPr>
        <p:txBody>
          <a:bodyPr wrap="none" lIns="0" tIns="0" rIns="0" bIns="0" rtlCol="0" anchor="t"/>
          <a:lstStyle/>
          <a:p>
            <a:pPr marL="0" indent="0" algn="l">
              <a:lnSpc>
                <a:spcPts val="2250"/>
              </a:lnSpc>
              <a:buNone/>
            </a:pPr>
            <a:r>
              <a:rPr lang="en-US" sz="1800" b="1" dirty="0">
                <a:solidFill>
                  <a:srgbClr val="D7D4CC"/>
                </a:solidFill>
                <a:latin typeface="Times New Roman" panose="02020603050405020304" pitchFamily="18" charset="0"/>
                <a:ea typeface="Comfortaa Bold" pitchFamily="34" charset="-122"/>
                <a:cs typeface="Times New Roman" panose="02020603050405020304" pitchFamily="18" charset="0"/>
              </a:rPr>
              <a:t>Node.js</a:t>
            </a:r>
            <a:endParaRPr lang="en-US" sz="1800" dirty="0">
              <a:latin typeface="Times New Roman" panose="02020603050405020304" pitchFamily="18" charset="0"/>
              <a:cs typeface="Times New Roman" panose="02020603050405020304" pitchFamily="18" charset="0"/>
            </a:endParaRPr>
          </a:p>
        </p:txBody>
      </p:sp>
      <p:sp>
        <p:nvSpPr>
          <p:cNvPr id="6" name="Text 2"/>
          <p:cNvSpPr/>
          <p:nvPr/>
        </p:nvSpPr>
        <p:spPr>
          <a:xfrm>
            <a:off x="732115" y="3200162"/>
            <a:ext cx="3682960" cy="1338739"/>
          </a:xfrm>
          <a:prstGeom prst="rect">
            <a:avLst/>
          </a:prstGeom>
          <a:noFill/>
          <a:ln/>
        </p:spPr>
        <p:txBody>
          <a:bodyPr wrap="square" lIns="0" tIns="0" rIns="0" bIns="0" rtlCol="0" anchor="t"/>
          <a:lstStyle/>
          <a:p>
            <a:pPr marL="0" indent="0" algn="l">
              <a:lnSpc>
                <a:spcPts val="2600"/>
              </a:lnSpc>
              <a:buNone/>
            </a:pPr>
            <a:r>
              <a:rPr lang="en-US" sz="1600" dirty="0">
                <a:solidFill>
                  <a:srgbClr val="D7D4CC"/>
                </a:solidFill>
                <a:latin typeface="Raleway Medium" pitchFamily="34" charset="0"/>
                <a:ea typeface="Raleway Medium" pitchFamily="34" charset="-122"/>
                <a:cs typeface="Raleway Medium" pitchFamily="34" charset="-120"/>
              </a:rPr>
              <a:t>JavaScript runtime for building the server-side application, providing a powerful and flexible platform for development.</a:t>
            </a:r>
            <a:endParaRPr lang="en-US" sz="1600" dirty="0"/>
          </a:p>
        </p:txBody>
      </p:sp>
      <p:pic>
        <p:nvPicPr>
          <p:cNvPr id="7" name="Image 2" descr="preencoded.png"/>
          <p:cNvPicPr>
            <a:picLocks noChangeAspect="1"/>
          </p:cNvPicPr>
          <p:nvPr/>
        </p:nvPicPr>
        <p:blipFill>
          <a:blip r:embed="rId5"/>
          <a:stretch>
            <a:fillRect/>
          </a:stretch>
        </p:blipFill>
        <p:spPr>
          <a:xfrm>
            <a:off x="4728805" y="2052161"/>
            <a:ext cx="522923" cy="522922"/>
          </a:xfrm>
          <a:prstGeom prst="rect">
            <a:avLst/>
          </a:prstGeom>
        </p:spPr>
      </p:pic>
      <p:sp>
        <p:nvSpPr>
          <p:cNvPr id="8" name="Text 3"/>
          <p:cNvSpPr/>
          <p:nvPr/>
        </p:nvSpPr>
        <p:spPr>
          <a:xfrm>
            <a:off x="4728805" y="2784158"/>
            <a:ext cx="2324219" cy="290513"/>
          </a:xfrm>
          <a:prstGeom prst="rect">
            <a:avLst/>
          </a:prstGeom>
          <a:noFill/>
          <a:ln/>
        </p:spPr>
        <p:txBody>
          <a:bodyPr wrap="none" lIns="0" tIns="0" rIns="0" bIns="0" rtlCol="0" anchor="t"/>
          <a:lstStyle/>
          <a:p>
            <a:pPr marL="0" indent="0" algn="l">
              <a:lnSpc>
                <a:spcPts val="2250"/>
              </a:lnSpc>
              <a:buNone/>
            </a:pPr>
            <a:r>
              <a:rPr lang="en-US" sz="1800" b="1" dirty="0">
                <a:solidFill>
                  <a:srgbClr val="D7D4CC"/>
                </a:solidFill>
                <a:latin typeface="Times New Roman" panose="02020603050405020304" pitchFamily="18" charset="0"/>
                <a:ea typeface="Comfortaa Bold" pitchFamily="34" charset="-122"/>
                <a:cs typeface="Times New Roman" panose="02020603050405020304" pitchFamily="18" charset="0"/>
              </a:rPr>
              <a:t>MySQL</a:t>
            </a:r>
            <a:endParaRPr lang="en-US" sz="1800" dirty="0">
              <a:latin typeface="Times New Roman" panose="02020603050405020304" pitchFamily="18" charset="0"/>
              <a:cs typeface="Times New Roman" panose="02020603050405020304" pitchFamily="18" charset="0"/>
            </a:endParaRPr>
          </a:p>
        </p:txBody>
      </p:sp>
      <p:sp>
        <p:nvSpPr>
          <p:cNvPr id="9" name="Text 4"/>
          <p:cNvSpPr/>
          <p:nvPr/>
        </p:nvSpPr>
        <p:spPr>
          <a:xfrm>
            <a:off x="4728805" y="3200162"/>
            <a:ext cx="3683079" cy="1338739"/>
          </a:xfrm>
          <a:prstGeom prst="rect">
            <a:avLst/>
          </a:prstGeom>
          <a:noFill/>
          <a:ln/>
        </p:spPr>
        <p:txBody>
          <a:bodyPr wrap="square" lIns="0" tIns="0" rIns="0" bIns="0" rtlCol="0" anchor="t"/>
          <a:lstStyle/>
          <a:p>
            <a:pPr marL="0" indent="0" algn="l">
              <a:lnSpc>
                <a:spcPts val="2600"/>
              </a:lnSpc>
              <a:buNone/>
            </a:pPr>
            <a:r>
              <a:rPr lang="en-US" sz="1600" dirty="0">
                <a:solidFill>
                  <a:srgbClr val="D7D4CC"/>
                </a:solidFill>
                <a:latin typeface="Raleway Medium" pitchFamily="34" charset="0"/>
                <a:ea typeface="Raleway Medium" pitchFamily="34" charset="-122"/>
                <a:cs typeface="Raleway Medium" pitchFamily="34" charset="-120"/>
              </a:rPr>
              <a:t>Relational database management system for storing employee data, ensuring data integrity and scalability.</a:t>
            </a:r>
            <a:endParaRPr lang="en-US" sz="1600" dirty="0"/>
          </a:p>
        </p:txBody>
      </p:sp>
      <p:pic>
        <p:nvPicPr>
          <p:cNvPr id="10" name="Image 3" descr="preencoded.png"/>
          <p:cNvPicPr>
            <a:picLocks noChangeAspect="1"/>
          </p:cNvPicPr>
          <p:nvPr/>
        </p:nvPicPr>
        <p:blipFill>
          <a:blip r:embed="rId6"/>
          <a:stretch>
            <a:fillRect/>
          </a:stretch>
        </p:blipFill>
        <p:spPr>
          <a:xfrm>
            <a:off x="732115" y="5166360"/>
            <a:ext cx="522923" cy="522922"/>
          </a:xfrm>
          <a:prstGeom prst="rect">
            <a:avLst/>
          </a:prstGeom>
        </p:spPr>
      </p:pic>
      <p:sp>
        <p:nvSpPr>
          <p:cNvPr id="11" name="Text 5"/>
          <p:cNvSpPr/>
          <p:nvPr/>
        </p:nvSpPr>
        <p:spPr>
          <a:xfrm>
            <a:off x="732115" y="5898356"/>
            <a:ext cx="2324219" cy="290513"/>
          </a:xfrm>
          <a:prstGeom prst="rect">
            <a:avLst/>
          </a:prstGeom>
          <a:noFill/>
          <a:ln/>
        </p:spPr>
        <p:txBody>
          <a:bodyPr wrap="none" lIns="0" tIns="0" rIns="0" bIns="0" rtlCol="0" anchor="t"/>
          <a:lstStyle/>
          <a:p>
            <a:pPr marL="0" indent="0" algn="l">
              <a:lnSpc>
                <a:spcPts val="2250"/>
              </a:lnSpc>
              <a:buNone/>
            </a:pPr>
            <a:r>
              <a:rPr lang="en-US" sz="1800" b="1" dirty="0">
                <a:solidFill>
                  <a:srgbClr val="D7D4CC"/>
                </a:solidFill>
                <a:latin typeface="Times New Roman "/>
                <a:ea typeface="Comfortaa Bold" pitchFamily="34" charset="-122"/>
                <a:cs typeface="Times New Roman" panose="02020603050405020304" pitchFamily="18" charset="0"/>
              </a:rPr>
              <a:t>Inquirer</a:t>
            </a:r>
            <a:endParaRPr lang="en-US" sz="1800" dirty="0">
              <a:latin typeface="Times New Roman "/>
            </a:endParaRPr>
          </a:p>
        </p:txBody>
      </p:sp>
      <p:sp>
        <p:nvSpPr>
          <p:cNvPr id="12" name="Text 6"/>
          <p:cNvSpPr/>
          <p:nvPr/>
        </p:nvSpPr>
        <p:spPr>
          <a:xfrm>
            <a:off x="732115" y="6314361"/>
            <a:ext cx="3682960" cy="1338739"/>
          </a:xfrm>
          <a:prstGeom prst="rect">
            <a:avLst/>
          </a:prstGeom>
          <a:noFill/>
          <a:ln/>
        </p:spPr>
        <p:txBody>
          <a:bodyPr wrap="square" lIns="0" tIns="0" rIns="0" bIns="0" rtlCol="0" anchor="t"/>
          <a:lstStyle/>
          <a:p>
            <a:pPr marL="0" indent="0" algn="l">
              <a:lnSpc>
                <a:spcPts val="2600"/>
              </a:lnSpc>
              <a:buNone/>
            </a:pPr>
            <a:r>
              <a:rPr lang="en-US" sz="1600" dirty="0">
                <a:solidFill>
                  <a:srgbClr val="D7D4CC"/>
                </a:solidFill>
                <a:latin typeface="Raleway Medium" pitchFamily="34" charset="0"/>
                <a:ea typeface="Raleway Medium" pitchFamily="34" charset="-122"/>
                <a:cs typeface="Raleway Medium" pitchFamily="34" charset="-120"/>
              </a:rPr>
              <a:t>Node.js package for creating interactive command-line prompts, enhancing user experience and interaction.</a:t>
            </a:r>
            <a:endParaRPr lang="en-US" sz="1600" dirty="0"/>
          </a:p>
        </p:txBody>
      </p:sp>
      <p:pic>
        <p:nvPicPr>
          <p:cNvPr id="13" name="Image 4" descr="preencoded.png"/>
          <p:cNvPicPr>
            <a:picLocks noChangeAspect="1"/>
          </p:cNvPicPr>
          <p:nvPr/>
        </p:nvPicPr>
        <p:blipFill>
          <a:blip r:embed="rId7"/>
          <a:stretch>
            <a:fillRect/>
          </a:stretch>
        </p:blipFill>
        <p:spPr>
          <a:xfrm>
            <a:off x="4728805" y="5166360"/>
            <a:ext cx="522923" cy="522922"/>
          </a:xfrm>
          <a:prstGeom prst="rect">
            <a:avLst/>
          </a:prstGeom>
        </p:spPr>
      </p:pic>
      <p:sp>
        <p:nvSpPr>
          <p:cNvPr id="14" name="Text 7"/>
          <p:cNvSpPr/>
          <p:nvPr/>
        </p:nvSpPr>
        <p:spPr>
          <a:xfrm>
            <a:off x="4728805" y="5898356"/>
            <a:ext cx="2324219" cy="290513"/>
          </a:xfrm>
          <a:prstGeom prst="rect">
            <a:avLst/>
          </a:prstGeom>
          <a:noFill/>
          <a:ln/>
        </p:spPr>
        <p:txBody>
          <a:bodyPr wrap="none" lIns="0" tIns="0" rIns="0" bIns="0" rtlCol="0" anchor="t"/>
          <a:lstStyle/>
          <a:p>
            <a:pPr marL="0" indent="0" algn="l">
              <a:lnSpc>
                <a:spcPts val="2250"/>
              </a:lnSpc>
              <a:buNone/>
            </a:pPr>
            <a:r>
              <a:rPr lang="en-US" sz="1800" b="1" dirty="0">
                <a:solidFill>
                  <a:srgbClr val="D7D4CC"/>
                </a:solidFill>
                <a:latin typeface="Times New Roman" panose="02020603050405020304" pitchFamily="18" charset="0"/>
                <a:ea typeface="Comfortaa Bold" pitchFamily="34" charset="-122"/>
                <a:cs typeface="Times New Roman" panose="02020603050405020304" pitchFamily="18" charset="0"/>
              </a:rPr>
              <a:t>Dotenv</a:t>
            </a:r>
            <a:endParaRPr lang="en-US" sz="1800" dirty="0">
              <a:latin typeface="Times New Roman" panose="02020603050405020304" pitchFamily="18" charset="0"/>
              <a:cs typeface="Times New Roman" panose="02020603050405020304" pitchFamily="18" charset="0"/>
            </a:endParaRPr>
          </a:p>
        </p:txBody>
      </p:sp>
      <p:sp>
        <p:nvSpPr>
          <p:cNvPr id="15" name="Text 8"/>
          <p:cNvSpPr/>
          <p:nvPr/>
        </p:nvSpPr>
        <p:spPr>
          <a:xfrm>
            <a:off x="4728805" y="6314361"/>
            <a:ext cx="3683079" cy="1004054"/>
          </a:xfrm>
          <a:prstGeom prst="rect">
            <a:avLst/>
          </a:prstGeom>
          <a:noFill/>
          <a:ln/>
        </p:spPr>
        <p:txBody>
          <a:bodyPr wrap="square" lIns="0" tIns="0" rIns="0" bIns="0" rtlCol="0" anchor="t"/>
          <a:lstStyle/>
          <a:p>
            <a:pPr marL="0" indent="0" algn="l">
              <a:lnSpc>
                <a:spcPts val="2600"/>
              </a:lnSpc>
              <a:buNone/>
            </a:pPr>
            <a:r>
              <a:rPr lang="en-US" sz="1600" dirty="0">
                <a:solidFill>
                  <a:srgbClr val="D7D4CC"/>
                </a:solidFill>
                <a:latin typeface="Raleway Medium" pitchFamily="34" charset="0"/>
                <a:ea typeface="Raleway Medium" pitchFamily="34" charset="-122"/>
                <a:cs typeface="Raleway Medium" pitchFamily="34" charset="-120"/>
              </a:rPr>
              <a:t>Module to load environment variables from a `.env` file, ensuring secure configuration management.</a:t>
            </a:r>
            <a:endParaRPr lang="en-US" sz="16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50437" y="2796659"/>
            <a:ext cx="6392228" cy="685800"/>
          </a:xfrm>
          <a:prstGeom prst="rect">
            <a:avLst/>
          </a:prstGeom>
          <a:noFill/>
          <a:ln/>
        </p:spPr>
        <p:txBody>
          <a:bodyPr wrap="none" lIns="0" tIns="0" rIns="0" bIns="0" rtlCol="0" anchor="t"/>
          <a:lstStyle/>
          <a:p>
            <a:pPr marL="0" indent="0">
              <a:lnSpc>
                <a:spcPts val="5400"/>
              </a:lnSpc>
              <a:buNone/>
            </a:pPr>
            <a:r>
              <a:rPr lang="en-US" sz="4300" b="1" dirty="0">
                <a:solidFill>
                  <a:srgbClr val="FFE14D"/>
                </a:solidFill>
                <a:latin typeface="Castellar" panose="020A0402060406010301" pitchFamily="18" charset="0"/>
                <a:ea typeface="Comfortaa Bold" pitchFamily="34" charset="-122"/>
                <a:cs typeface="Comfortaa Bold" pitchFamily="34" charset="-120"/>
              </a:rPr>
              <a:t>Installation and Setup</a:t>
            </a:r>
            <a:endParaRPr lang="en-US" sz="4300" dirty="0">
              <a:latin typeface="Castellar" panose="020A0402060406010301" pitchFamily="18" charset="0"/>
            </a:endParaRPr>
          </a:p>
        </p:txBody>
      </p:sp>
      <p:sp>
        <p:nvSpPr>
          <p:cNvPr id="4" name="Text 1"/>
          <p:cNvSpPr/>
          <p:nvPr/>
        </p:nvSpPr>
        <p:spPr>
          <a:xfrm>
            <a:off x="6350437" y="3852743"/>
            <a:ext cx="7415927" cy="1580198"/>
          </a:xfrm>
          <a:prstGeom prst="rect">
            <a:avLst/>
          </a:prstGeom>
          <a:noFill/>
          <a:ln/>
        </p:spPr>
        <p:txBody>
          <a:bodyPr wrap="square" lIns="0" tIns="0" rIns="0" bIns="0" rtlCol="0" anchor="t"/>
          <a:lstStyle/>
          <a:p>
            <a:pPr marL="0" indent="0">
              <a:lnSpc>
                <a:spcPts val="3100"/>
              </a:lnSpc>
              <a:buNone/>
            </a:pPr>
            <a:r>
              <a:rPr lang="en-US" sz="1900" dirty="0">
                <a:solidFill>
                  <a:srgbClr val="D7D4CC"/>
                </a:solidFill>
                <a:latin typeface="Raleway Medium" pitchFamily="34" charset="0"/>
                <a:ea typeface="Raleway Medium" pitchFamily="34" charset="-122"/>
                <a:cs typeface="Times New Roman" panose="02020603050405020304" pitchFamily="18" charset="0"/>
              </a:rPr>
              <a:t>To set up the application, follow these steps: clone the repository, navigate to the project directory, install dependencies, configure environment variables, and initialize the database using the provided SQL scripts.</a:t>
            </a:r>
            <a:endParaRPr lang="en-US" sz="1900" dirty="0"/>
          </a:p>
        </p:txBody>
      </p:sp>
      <p:pic>
        <p:nvPicPr>
          <p:cNvPr id="6" name="Picture 5">
            <a:extLst>
              <a:ext uri="{FF2B5EF4-FFF2-40B4-BE49-F238E27FC236}">
                <a16:creationId xmlns:a16="http://schemas.microsoft.com/office/drawing/2014/main" id="{D868CAB4-44B1-B862-2413-BD54649796B6}"/>
              </a:ext>
            </a:extLst>
          </p:cNvPr>
          <p:cNvPicPr>
            <a:picLocks noChangeAspect="1"/>
          </p:cNvPicPr>
          <p:nvPr/>
        </p:nvPicPr>
        <p:blipFill>
          <a:blip r:embed="rId4"/>
          <a:stretch>
            <a:fillRect/>
          </a:stretch>
        </p:blipFill>
        <p:spPr>
          <a:xfrm>
            <a:off x="11840334" y="7410450"/>
            <a:ext cx="2667000" cy="81915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400802" y="2599134"/>
            <a:ext cx="5486400" cy="685800"/>
          </a:xfrm>
          <a:prstGeom prst="rect">
            <a:avLst/>
          </a:prstGeom>
          <a:noFill/>
          <a:ln/>
        </p:spPr>
        <p:txBody>
          <a:bodyPr wrap="none" lIns="0" tIns="0" rIns="0" bIns="0" rtlCol="0" anchor="t"/>
          <a:lstStyle/>
          <a:p>
            <a:pPr marL="0" indent="0">
              <a:lnSpc>
                <a:spcPts val="5400"/>
              </a:lnSpc>
              <a:buNone/>
            </a:pPr>
            <a:r>
              <a:rPr lang="en-US" sz="4300" b="1" dirty="0">
                <a:solidFill>
                  <a:srgbClr val="FFE14D"/>
                </a:solidFill>
                <a:latin typeface="Castellar" panose="020A0402060406010301" pitchFamily="18" charset="0"/>
                <a:ea typeface="Comfortaa Bold" pitchFamily="34" charset="-122"/>
                <a:cs typeface="Times New Roman" panose="02020603050405020304" pitchFamily="18" charset="0"/>
              </a:rPr>
              <a:t>Conclusion</a:t>
            </a:r>
            <a:endParaRPr lang="en-US" sz="4300" dirty="0">
              <a:latin typeface="Castellar" panose="020A0402060406010301" pitchFamily="18" charset="0"/>
            </a:endParaRPr>
          </a:p>
        </p:txBody>
      </p:sp>
      <p:sp>
        <p:nvSpPr>
          <p:cNvPr id="4" name="Text 1"/>
          <p:cNvSpPr/>
          <p:nvPr/>
        </p:nvSpPr>
        <p:spPr>
          <a:xfrm>
            <a:off x="6350437" y="3655219"/>
            <a:ext cx="7415927" cy="1975247"/>
          </a:xfrm>
          <a:prstGeom prst="rect">
            <a:avLst/>
          </a:prstGeom>
          <a:noFill/>
          <a:ln/>
        </p:spPr>
        <p:txBody>
          <a:bodyPr wrap="square" lIns="0" tIns="0" rIns="0" bIns="0" rtlCol="0" anchor="t"/>
          <a:lstStyle/>
          <a:p>
            <a:pPr marL="0" indent="0">
              <a:lnSpc>
                <a:spcPts val="3100"/>
              </a:lnSpc>
              <a:buNone/>
            </a:pPr>
            <a:r>
              <a:rPr lang="en-US" sz="1900" dirty="0">
                <a:solidFill>
                  <a:srgbClr val="D7D4CC"/>
                </a:solidFill>
                <a:latin typeface="Raleway Medium" pitchFamily="34" charset="0"/>
                <a:ea typeface="Raleway Medium" pitchFamily="34" charset="-122"/>
                <a:cs typeface="Times New Roman" panose="02020603050405020304" pitchFamily="18" charset="0"/>
              </a:rPr>
              <a:t>The Employee Management System provides a robust solution for managing company employee data through a command-line interface. By leveraging Node.js and MySQL, the application ensures efficient data handling and scalability, empowering organizations to effectively manage their workforce.</a:t>
            </a:r>
            <a:endParaRPr lang="en-US" sz="1900" dirty="0"/>
          </a:p>
        </p:txBody>
      </p:sp>
      <p:pic>
        <p:nvPicPr>
          <p:cNvPr id="6" name="Picture 5">
            <a:extLst>
              <a:ext uri="{FF2B5EF4-FFF2-40B4-BE49-F238E27FC236}">
                <a16:creationId xmlns:a16="http://schemas.microsoft.com/office/drawing/2014/main" id="{5CD41BEE-EBD0-757F-6D3E-9B0AF7875A42}"/>
              </a:ext>
            </a:extLst>
          </p:cNvPr>
          <p:cNvPicPr>
            <a:picLocks noChangeAspect="1"/>
          </p:cNvPicPr>
          <p:nvPr/>
        </p:nvPicPr>
        <p:blipFill>
          <a:blip r:embed="rId4"/>
          <a:stretch>
            <a:fillRect/>
          </a:stretch>
        </p:blipFill>
        <p:spPr>
          <a:xfrm>
            <a:off x="11963400" y="7289996"/>
            <a:ext cx="2667000" cy="81915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TotalTime>
  <Words>484</Words>
  <Application>Microsoft Office PowerPoint</Application>
  <PresentationFormat>Custom</PresentationFormat>
  <Paragraphs>60</Paragraphs>
  <Slides>10</Slides>
  <Notes>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10</vt:i4>
      </vt:variant>
    </vt:vector>
  </HeadingPairs>
  <TitlesOfParts>
    <vt:vector size="18" baseType="lpstr">
      <vt:lpstr>Castellar</vt:lpstr>
      <vt:lpstr>Times New Roman </vt:lpstr>
      <vt:lpstr>Raleway Medium</vt:lpstr>
      <vt:lpstr>Times New Roman</vt:lpstr>
      <vt:lpstr>Arial</vt:lpstr>
      <vt:lpstr>Calisto MT</vt:lpstr>
      <vt:lpstr>Comfortaa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Bhaskar Raj</cp:lastModifiedBy>
  <cp:revision>7</cp:revision>
  <dcterms:created xsi:type="dcterms:W3CDTF">2025-01-20T09:39:26Z</dcterms:created>
  <dcterms:modified xsi:type="dcterms:W3CDTF">2025-01-20T10:12:27Z</dcterms:modified>
</cp:coreProperties>
</file>